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0"/>
  </p:notesMasterIdLst>
  <p:sldIdLst>
    <p:sldId id="256" r:id="rId2"/>
    <p:sldId id="274" r:id="rId3"/>
    <p:sldId id="275" r:id="rId4"/>
    <p:sldId id="276" r:id="rId5"/>
    <p:sldId id="259" r:id="rId6"/>
    <p:sldId id="277" r:id="rId7"/>
    <p:sldId id="278" r:id="rId8"/>
    <p:sldId id="281" r:id="rId9"/>
    <p:sldId id="289" r:id="rId10"/>
    <p:sldId id="279" r:id="rId11"/>
    <p:sldId id="282" r:id="rId12"/>
    <p:sldId id="283" r:id="rId13"/>
    <p:sldId id="284" r:id="rId14"/>
    <p:sldId id="287" r:id="rId15"/>
    <p:sldId id="285" r:id="rId16"/>
    <p:sldId id="286" r:id="rId17"/>
    <p:sldId id="257" r:id="rId18"/>
    <p:sldId id="258" r:id="rId19"/>
    <p:sldId id="288" r:id="rId20"/>
    <p:sldId id="263" r:id="rId21"/>
    <p:sldId id="291" r:id="rId22"/>
    <p:sldId id="273" r:id="rId23"/>
    <p:sldId id="266" r:id="rId24"/>
    <p:sldId id="262" r:id="rId25"/>
    <p:sldId id="267" r:id="rId26"/>
    <p:sldId id="261" r:id="rId27"/>
    <p:sldId id="260" r:id="rId28"/>
    <p:sldId id="290" r:id="rId2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D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98"/>
    <p:restoredTop sz="84763" autoAdjust="0"/>
  </p:normalViewPr>
  <p:slideViewPr>
    <p:cSldViewPr>
      <p:cViewPr>
        <p:scale>
          <a:sx n="86" d="100"/>
          <a:sy n="86" d="100"/>
        </p:scale>
        <p:origin x="-612" y="-120"/>
      </p:cViewPr>
      <p:guideLst>
        <p:guide orient="horz" pos="2160"/>
        <p:guide pos="2880"/>
      </p:guideLst>
    </p:cSldViewPr>
  </p:slideViewPr>
  <p:notesTextViewPr>
    <p:cViewPr>
      <p:scale>
        <a:sx n="1" d="1"/>
        <a:sy n="1" d="1"/>
      </p:scale>
      <p:origin x="0" y="6"/>
    </p:cViewPr>
  </p:notesTextViewPr>
  <p:sorterViewPr>
    <p:cViewPr>
      <p:scale>
        <a:sx n="79" d="100"/>
        <a:sy n="7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69F53-E218-49C0-991C-648B7088460A}" type="datetimeFigureOut">
              <a:rPr lang="it-IT" smtClean="0"/>
              <a:t>05/10/2020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2DDF1E-E8A7-428A-BE95-E87F6133163A}" type="slidenum">
              <a:rPr lang="it-IT" smtClean="0"/>
              <a:t>‹N›</a:t>
            </a:fld>
            <a:endParaRPr lang="it-IT"/>
          </a:p>
        </p:txBody>
      </p:sp>
    </p:spTree>
    <p:extLst>
      <p:ext uri="{BB962C8B-B14F-4D97-AF65-F5344CB8AC3E}">
        <p14:creationId xmlns:p14="http://schemas.microsoft.com/office/powerpoint/2010/main" val="158137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fchronicle.com/bayarea/article/Exclusive-Captain-of-aircraft-carrier-with-15167883.ph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FRANCA: Presentazione della nostra coppia e spiegazione del perché il suo nome è tra parentesi … (Abbiamo preparato tutto insieme perché abbiamo anche vissuto tutto insieme, ma io mi sono preso l’impegno di fare </a:t>
            </a:r>
            <a:r>
              <a:rPr lang="it-IT" dirty="0" smtClean="0"/>
              <a:t>le </a:t>
            </a:r>
            <a:r>
              <a:rPr lang="it-IT" dirty="0" err="1" smtClean="0"/>
              <a:t>slides</a:t>
            </a:r>
            <a:r>
              <a:rPr lang="it-IT" dirty="0" smtClean="0"/>
              <a:t>).</a:t>
            </a:r>
          </a:p>
          <a:p>
            <a:r>
              <a:rPr lang="it-IT" dirty="0" smtClean="0"/>
              <a:t>Presentazione della coppia: sposati da 41 anni, in équipe da 36, siamo</a:t>
            </a:r>
            <a:r>
              <a:rPr lang="it-IT" baseline="0" dirty="0" smtClean="0"/>
              <a:t> medici (emergenza/urgenza ora libero professionista Ugo, medicina legale dipendente ASL Franca), abbiamo due figlie e 4 nipotini. Come servizi nel Movimento siamo stati CC, CRS, CRR, DIP e coppia pilota di 5 </a:t>
            </a:r>
            <a:r>
              <a:rPr lang="it-IT" baseline="0" dirty="0" err="1" smtClean="0"/>
              <a:t>équipes</a:t>
            </a:r>
            <a:r>
              <a:rPr lang="it-IT" baseline="0" dirty="0" smtClean="0"/>
              <a:t>, GRC.</a:t>
            </a:r>
            <a:endParaRPr lang="it-IT" dirty="0"/>
          </a:p>
        </p:txBody>
      </p:sp>
      <p:sp>
        <p:nvSpPr>
          <p:cNvPr id="4" name="Segnaposto numero diapositiva 3"/>
          <p:cNvSpPr>
            <a:spLocks noGrp="1"/>
          </p:cNvSpPr>
          <p:nvPr>
            <p:ph type="sldNum" sz="quarter" idx="5"/>
          </p:nvPr>
        </p:nvSpPr>
        <p:spPr/>
        <p:txBody>
          <a:bodyPr/>
          <a:lstStyle/>
          <a:p>
            <a:fld id="{752DDF1E-E8A7-428A-BE95-E87F6133163A}" type="slidenum">
              <a:rPr lang="it-IT" smtClean="0"/>
              <a:t>1</a:t>
            </a:fld>
            <a:endParaRPr lang="it-IT"/>
          </a:p>
        </p:txBody>
      </p:sp>
    </p:spTree>
    <p:extLst>
      <p:ext uri="{BB962C8B-B14F-4D97-AF65-F5344CB8AC3E}">
        <p14:creationId xmlns:p14="http://schemas.microsoft.com/office/powerpoint/2010/main" val="3972233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sulla scorta di questo primo segno dei tempi, continuiamo a meditare sulla natura e sull’uomo (sapiens e meno sapiens…)</a:t>
            </a:r>
          </a:p>
        </p:txBody>
      </p:sp>
      <p:sp>
        <p:nvSpPr>
          <p:cNvPr id="4" name="Segnaposto numero diapositiva 3"/>
          <p:cNvSpPr>
            <a:spLocks noGrp="1"/>
          </p:cNvSpPr>
          <p:nvPr>
            <p:ph type="sldNum" sz="quarter" idx="10"/>
          </p:nvPr>
        </p:nvSpPr>
        <p:spPr/>
        <p:txBody>
          <a:bodyPr/>
          <a:lstStyle/>
          <a:p>
            <a:fld id="{752DDF1E-E8A7-428A-BE95-E87F6133163A}" type="slidenum">
              <a:rPr lang="it-IT" smtClean="0"/>
              <a:t>10</a:t>
            </a:fld>
            <a:endParaRPr lang="it-IT"/>
          </a:p>
        </p:txBody>
      </p:sp>
    </p:spTree>
    <p:extLst>
      <p:ext uri="{BB962C8B-B14F-4D97-AF65-F5344CB8AC3E}">
        <p14:creationId xmlns:p14="http://schemas.microsoft.com/office/powerpoint/2010/main" val="402473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SPILLOVER David </a:t>
            </a:r>
            <a:r>
              <a:rPr lang="it-IT" sz="1200" b="0" i="0" kern="1200" dirty="0" err="1">
                <a:solidFill>
                  <a:schemeClr val="tx1"/>
                </a:solidFill>
                <a:effectLst/>
                <a:latin typeface="+mn-lt"/>
                <a:ea typeface="+mn-ea"/>
                <a:cs typeface="+mn-cs"/>
              </a:rPr>
              <a:t>Quammen</a:t>
            </a:r>
            <a:r>
              <a:rPr lang="it-IT" sz="1200" b="0" i="0" kern="1200" dirty="0">
                <a:solidFill>
                  <a:schemeClr val="tx1"/>
                </a:solidFill>
                <a:effectLst/>
                <a:latin typeface="+mn-lt"/>
                <a:ea typeface="+mn-ea"/>
                <a:cs typeface="+mn-cs"/>
              </a:rPr>
              <a:t> (2012) = «stravaso» di un virus da un bacino animale all’uomo (zoonosi) con possibilità che poi, nell’uomo, acquisti aggressività e si trasmetta anche per contatto interumano (</a:t>
            </a:r>
            <a:r>
              <a:rPr lang="it-IT" sz="1200" b="0" i="0" kern="1200" dirty="0" err="1">
                <a:solidFill>
                  <a:schemeClr val="tx1"/>
                </a:solidFill>
                <a:effectLst/>
                <a:latin typeface="+mn-lt"/>
                <a:ea typeface="+mn-ea"/>
                <a:cs typeface="+mn-cs"/>
              </a:rPr>
              <a:t>antropo</a:t>
            </a:r>
            <a:r>
              <a:rPr lang="it-IT" sz="1200" b="0" i="0" kern="1200" dirty="0">
                <a:solidFill>
                  <a:schemeClr val="tx1"/>
                </a:solidFill>
                <a:effectLst/>
                <a:latin typeface="+mn-lt"/>
                <a:ea typeface="+mn-ea"/>
                <a:cs typeface="+mn-cs"/>
              </a:rPr>
              <a:t>-zoonosi). Con o senza vettori intermedi (zanzare, zecche </a:t>
            </a:r>
            <a:r>
              <a:rPr lang="it-IT" sz="1200" b="0" i="0" kern="1200" dirty="0" err="1">
                <a:solidFill>
                  <a:schemeClr val="tx1"/>
                </a:solidFill>
                <a:effectLst/>
                <a:latin typeface="+mn-lt"/>
                <a:ea typeface="+mn-ea"/>
                <a:cs typeface="+mn-cs"/>
              </a:rPr>
              <a:t>ecc</a:t>
            </a:r>
            <a:r>
              <a:rPr lang="it-IT" sz="1200" b="0" i="0" kern="1200" dirty="0">
                <a:solidFill>
                  <a:schemeClr val="tx1"/>
                </a:solidFill>
                <a:effectLst/>
                <a:latin typeface="+mn-lt"/>
                <a:ea typeface="+mn-ea"/>
                <a:cs typeface="+mn-cs"/>
              </a:rPr>
              <a:t>).</a:t>
            </a:r>
            <a:endParaRPr lang="it-IT" dirty="0"/>
          </a:p>
        </p:txBody>
      </p:sp>
      <p:sp>
        <p:nvSpPr>
          <p:cNvPr id="4" name="Segnaposto numero diapositiva 3"/>
          <p:cNvSpPr>
            <a:spLocks noGrp="1"/>
          </p:cNvSpPr>
          <p:nvPr>
            <p:ph type="sldNum" sz="quarter" idx="5"/>
          </p:nvPr>
        </p:nvSpPr>
        <p:spPr/>
        <p:txBody>
          <a:bodyPr/>
          <a:lstStyle/>
          <a:p>
            <a:fld id="{752DDF1E-E8A7-428A-BE95-E87F6133163A}" type="slidenum">
              <a:rPr lang="it-IT" smtClean="0">
                <a:solidFill>
                  <a:prstClr val="black"/>
                </a:solidFill>
              </a:rPr>
              <a:pPr/>
              <a:t>11</a:t>
            </a:fld>
            <a:endParaRPr lang="it-IT">
              <a:solidFill>
                <a:prstClr val="black"/>
              </a:solidFill>
            </a:endParaRPr>
          </a:p>
        </p:txBody>
      </p:sp>
    </p:spTree>
    <p:extLst>
      <p:ext uri="{BB962C8B-B14F-4D97-AF65-F5344CB8AC3E}">
        <p14:creationId xmlns:p14="http://schemas.microsoft.com/office/powerpoint/2010/main" val="300106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Biàn</a:t>
            </a:r>
            <a:r>
              <a:rPr lang="it-IT" dirty="0"/>
              <a:t> fu = pipistrello. Fu = fortuna, benessere, felicità. Quindi il pipistrello a capodanno è come per noi la lenticchia…</a:t>
            </a:r>
          </a:p>
          <a:p>
            <a:r>
              <a:rPr lang="it-IT" dirty="0"/>
              <a:t>A sinistra in basso, bandana augurale con i pipistrelli.</a:t>
            </a:r>
          </a:p>
          <a:p>
            <a:r>
              <a:rPr lang="it-IT" dirty="0"/>
              <a:t>Le ipotesi complottistiche che sia stato volutamente immesso tra la popolazione, o quelle anti-cinesi che sia «sfuggito» per scarse misure di sicurezza dal laboratorio di Wuhan (sposate anche da Donald Trump) sono smentite dagli studiosi di tutto il mondo che hanno studiato le sequenze geniche dell’RNA mutato rispetto al virus originario del pipistrello.</a:t>
            </a:r>
          </a:p>
        </p:txBody>
      </p:sp>
      <p:sp>
        <p:nvSpPr>
          <p:cNvPr id="4" name="Segnaposto numero diapositiva 3"/>
          <p:cNvSpPr>
            <a:spLocks noGrp="1"/>
          </p:cNvSpPr>
          <p:nvPr>
            <p:ph type="sldNum" sz="quarter" idx="5"/>
          </p:nvPr>
        </p:nvSpPr>
        <p:spPr/>
        <p:txBody>
          <a:bodyPr/>
          <a:lstStyle/>
          <a:p>
            <a:fld id="{752DDF1E-E8A7-428A-BE95-E87F6133163A}" type="slidenum">
              <a:rPr lang="it-IT" smtClean="0">
                <a:solidFill>
                  <a:prstClr val="black"/>
                </a:solidFill>
              </a:rPr>
              <a:pPr/>
              <a:t>12</a:t>
            </a:fld>
            <a:endParaRPr lang="it-IT">
              <a:solidFill>
                <a:prstClr val="black"/>
              </a:solidFill>
            </a:endParaRPr>
          </a:p>
        </p:txBody>
      </p:sp>
    </p:spTree>
    <p:extLst>
      <p:ext uri="{BB962C8B-B14F-4D97-AF65-F5344CB8AC3E}">
        <p14:creationId xmlns:p14="http://schemas.microsoft.com/office/powerpoint/2010/main" val="1192403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
            </a:r>
            <a:r>
              <a:rPr lang="it-IT" dirty="0" err="1"/>
              <a:t>Laudato</a:t>
            </a:r>
            <a:r>
              <a:rPr lang="it-IT" dirty="0"/>
              <a:t> </a:t>
            </a:r>
            <a:r>
              <a:rPr lang="it-IT" dirty="0" err="1"/>
              <a:t>si’</a:t>
            </a:r>
            <a:r>
              <a:rPr lang="it-IT" dirty="0"/>
              <a:t>» = enciclica del 2015</a:t>
            </a:r>
          </a:p>
          <a:p>
            <a:r>
              <a:rPr lang="it-IT" dirty="0"/>
              <a:t>Grande segno profetico dei tempi!!!!</a:t>
            </a:r>
          </a:p>
          <a:p>
            <a:r>
              <a:rPr lang="it-IT" dirty="0"/>
              <a:t>Con efficacia</a:t>
            </a:r>
            <a:r>
              <a:rPr lang="it-IT" baseline="0" dirty="0"/>
              <a:t> che va ben oltre l’ambito cattolico. Germe del Regno e occasione di dialogo e collaborazione/fratellanza con tutti gli uomini di buona volontà a prescindere dal loro credo… =&gt; successive</a:t>
            </a:r>
          </a:p>
          <a:p>
            <a:r>
              <a:rPr lang="it-IT" baseline="0" dirty="0"/>
              <a:t>Lo </a:t>
            </a:r>
            <a:r>
              <a:rPr lang="it-IT" baseline="0" dirty="0" err="1"/>
              <a:t>spillover</a:t>
            </a:r>
            <a:r>
              <a:rPr lang="it-IT" baseline="0" dirty="0"/>
              <a:t> è dovuto al fatto che la terra «coltivata» e «umanizzata» si è estesa sempre più a contatto e dentro la terra «selvaggia» e quindi molti animali selvatici sono diventati fonte alimentare e sono comparsi nei </a:t>
            </a:r>
            <a:r>
              <a:rPr lang="it-IT" baseline="0" dirty="0" err="1"/>
              <a:t>wet</a:t>
            </a:r>
            <a:r>
              <a:rPr lang="it-IT" baseline="0" dirty="0"/>
              <a:t> </a:t>
            </a:r>
            <a:r>
              <a:rPr lang="it-IT" baseline="0" dirty="0" err="1"/>
              <a:t>markets</a:t>
            </a:r>
            <a:r>
              <a:rPr lang="it-IT" baseline="0" dirty="0"/>
              <a:t> ecc.</a:t>
            </a:r>
            <a:endParaRPr lang="it-IT" dirty="0"/>
          </a:p>
        </p:txBody>
      </p:sp>
      <p:sp>
        <p:nvSpPr>
          <p:cNvPr id="4" name="Segnaposto numero diapositiva 3"/>
          <p:cNvSpPr>
            <a:spLocks noGrp="1"/>
          </p:cNvSpPr>
          <p:nvPr>
            <p:ph type="sldNum" sz="quarter" idx="5"/>
          </p:nvPr>
        </p:nvSpPr>
        <p:spPr/>
        <p:txBody>
          <a:bodyPr/>
          <a:lstStyle/>
          <a:p>
            <a:fld id="{752DDF1E-E8A7-428A-BE95-E87F6133163A}" type="slidenum">
              <a:rPr lang="it-IT" smtClean="0">
                <a:solidFill>
                  <a:prstClr val="black"/>
                </a:solidFill>
              </a:rPr>
              <a:pPr/>
              <a:t>13</a:t>
            </a:fld>
            <a:endParaRPr lang="it-IT">
              <a:solidFill>
                <a:prstClr val="black"/>
              </a:solidFill>
            </a:endParaRPr>
          </a:p>
        </p:txBody>
      </p:sp>
    </p:spTree>
    <p:extLst>
      <p:ext uri="{BB962C8B-B14F-4D97-AF65-F5344CB8AC3E}">
        <p14:creationId xmlns:p14="http://schemas.microsoft.com/office/powerpoint/2010/main" val="1290071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ECOLOGIA INTEGRALE: ambiente soggetto debole da difendere come tutti i diseredati e gli sfruttati/dimenticati della terra _ </a:t>
            </a:r>
            <a:r>
              <a:rPr lang="it-IT" dirty="0" err="1"/>
              <a:t>Carlin</a:t>
            </a:r>
            <a:r>
              <a:rPr lang="it-IT" dirty="0"/>
              <a:t> Petrini ecc.</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Altro importante segno dei tempi per leggere la presenza del Regno che germoglia anche tra i non credenti «di buona volontà»</a:t>
            </a:r>
          </a:p>
          <a:p>
            <a:endParaRPr lang="it-IT" dirty="0"/>
          </a:p>
        </p:txBody>
      </p:sp>
      <p:sp>
        <p:nvSpPr>
          <p:cNvPr id="4" name="Segnaposto numero diapositiva 3"/>
          <p:cNvSpPr>
            <a:spLocks noGrp="1"/>
          </p:cNvSpPr>
          <p:nvPr>
            <p:ph type="sldNum" sz="quarter" idx="10"/>
          </p:nvPr>
        </p:nvSpPr>
        <p:spPr/>
        <p:txBody>
          <a:bodyPr/>
          <a:lstStyle/>
          <a:p>
            <a:fld id="{752DDF1E-E8A7-428A-BE95-E87F6133163A}" type="slidenum">
              <a:rPr lang="it-IT" smtClean="0"/>
              <a:t>14</a:t>
            </a:fld>
            <a:endParaRPr lang="it-IT"/>
          </a:p>
        </p:txBody>
      </p:sp>
    </p:spTree>
    <p:extLst>
      <p:ext uri="{BB962C8B-B14F-4D97-AF65-F5344CB8AC3E}">
        <p14:creationId xmlns:p14="http://schemas.microsoft.com/office/powerpoint/2010/main" val="3304952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Anche nelle nuove filosofie di intervento della cooperazione allo sviluppo leggiamo questi segni dei tempi quando si parla di </a:t>
            </a:r>
            <a:r>
              <a:rPr lang="it-IT" dirty="0" err="1"/>
              <a:t>One</a:t>
            </a:r>
            <a:r>
              <a:rPr lang="it-IT" dirty="0"/>
              <a:t> </a:t>
            </a:r>
            <a:r>
              <a:rPr lang="it-IT" dirty="0" err="1"/>
              <a:t>Health</a:t>
            </a:r>
            <a:r>
              <a:rPr lang="it-IT" dirty="0"/>
              <a:t> ecc.</a:t>
            </a:r>
          </a:p>
        </p:txBody>
      </p:sp>
      <p:sp>
        <p:nvSpPr>
          <p:cNvPr id="4" name="Segnaposto numero diapositiva 3"/>
          <p:cNvSpPr>
            <a:spLocks noGrp="1"/>
          </p:cNvSpPr>
          <p:nvPr>
            <p:ph type="sldNum" sz="quarter" idx="10"/>
          </p:nvPr>
        </p:nvSpPr>
        <p:spPr/>
        <p:txBody>
          <a:bodyPr/>
          <a:lstStyle/>
          <a:p>
            <a:fld id="{752DDF1E-E8A7-428A-BE95-E87F6133163A}" type="slidenum">
              <a:rPr lang="it-IT" smtClean="0"/>
              <a:t>15</a:t>
            </a:fld>
            <a:endParaRPr lang="it-IT"/>
          </a:p>
        </p:txBody>
      </p:sp>
    </p:spTree>
    <p:extLst>
      <p:ext uri="{BB962C8B-B14F-4D97-AF65-F5344CB8AC3E}">
        <p14:creationId xmlns:p14="http://schemas.microsoft.com/office/powerpoint/2010/main" val="223358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Dinka del Sud Sudan _ Simbiosi uomo-animali nell’ambiente.</a:t>
            </a:r>
          </a:p>
          <a:p>
            <a:r>
              <a:rPr lang="it-IT" dirty="0"/>
              <a:t>E per restare in Africa … un altro segno dei tempi</a:t>
            </a:r>
            <a:r>
              <a:rPr lang="it-IT" baseline="0" dirty="0"/>
              <a:t> =&gt; successiva</a:t>
            </a:r>
            <a:endParaRPr lang="it-IT" dirty="0"/>
          </a:p>
        </p:txBody>
      </p:sp>
      <p:sp>
        <p:nvSpPr>
          <p:cNvPr id="4" name="Segnaposto numero diapositiva 3"/>
          <p:cNvSpPr>
            <a:spLocks noGrp="1"/>
          </p:cNvSpPr>
          <p:nvPr>
            <p:ph type="sldNum" sz="quarter" idx="10"/>
          </p:nvPr>
        </p:nvSpPr>
        <p:spPr/>
        <p:txBody>
          <a:bodyPr/>
          <a:lstStyle/>
          <a:p>
            <a:fld id="{752DDF1E-E8A7-428A-BE95-E87F6133163A}" type="slidenum">
              <a:rPr lang="it-IT" smtClean="0"/>
              <a:t>16</a:t>
            </a:fld>
            <a:endParaRPr lang="it-IT"/>
          </a:p>
        </p:txBody>
      </p:sp>
    </p:spTree>
    <p:extLst>
      <p:ext uri="{BB962C8B-B14F-4D97-AF65-F5344CB8AC3E}">
        <p14:creationId xmlns:p14="http://schemas.microsoft.com/office/powerpoint/2010/main" val="1844362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Gambella </a:t>
            </a:r>
            <a:r>
              <a:rPr lang="it-IT" dirty="0" err="1"/>
              <a:t>Ethiopia</a:t>
            </a:r>
            <a:endParaRPr lang="it-IT" dirty="0"/>
          </a:p>
          <a:p>
            <a:r>
              <a:rPr lang="it-IT" dirty="0"/>
              <a:t>Come chiamavano una volta e come chiamano oggi gli stranieri bianchi?</a:t>
            </a:r>
          </a:p>
          <a:p>
            <a:r>
              <a:rPr lang="it-IT" dirty="0"/>
              <a:t>FERENGI</a:t>
            </a:r>
            <a:r>
              <a:rPr lang="it-IT" baseline="0" dirty="0"/>
              <a:t> =&gt; CHINA =&gt; CORONA!!!!</a:t>
            </a:r>
            <a:endParaRPr lang="it-IT" dirty="0"/>
          </a:p>
        </p:txBody>
      </p:sp>
      <p:sp>
        <p:nvSpPr>
          <p:cNvPr id="4" name="Segnaposto numero diapositiva 3"/>
          <p:cNvSpPr>
            <a:spLocks noGrp="1"/>
          </p:cNvSpPr>
          <p:nvPr>
            <p:ph type="sldNum" sz="quarter" idx="10"/>
          </p:nvPr>
        </p:nvSpPr>
        <p:spPr/>
        <p:txBody>
          <a:bodyPr/>
          <a:lstStyle/>
          <a:p>
            <a:fld id="{752DDF1E-E8A7-428A-BE95-E87F6133163A}" type="slidenum">
              <a:rPr lang="it-IT" smtClean="0"/>
              <a:t>17</a:t>
            </a:fld>
            <a:endParaRPr lang="it-IT"/>
          </a:p>
        </p:txBody>
      </p:sp>
    </p:spTree>
    <p:extLst>
      <p:ext uri="{BB962C8B-B14F-4D97-AF65-F5344CB8AC3E}">
        <p14:creationId xmlns:p14="http://schemas.microsoft.com/office/powerpoint/2010/main" val="4089379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Un’inversione di ruoli e di rapporti: ora gli emarginati, rifiutati, aggrediti e cacciati siamo noi e non gli Africani … Un altro importante segno dei tempi da leggere e meditare.</a:t>
            </a:r>
          </a:p>
        </p:txBody>
      </p:sp>
      <p:sp>
        <p:nvSpPr>
          <p:cNvPr id="4" name="Segnaposto numero diapositiva 3"/>
          <p:cNvSpPr>
            <a:spLocks noGrp="1"/>
          </p:cNvSpPr>
          <p:nvPr>
            <p:ph type="sldNum" sz="quarter" idx="10"/>
          </p:nvPr>
        </p:nvSpPr>
        <p:spPr/>
        <p:txBody>
          <a:bodyPr/>
          <a:lstStyle/>
          <a:p>
            <a:fld id="{752DDF1E-E8A7-428A-BE95-E87F6133163A}" type="slidenum">
              <a:rPr lang="it-IT" smtClean="0"/>
              <a:t>18</a:t>
            </a:fld>
            <a:endParaRPr lang="it-IT"/>
          </a:p>
        </p:txBody>
      </p:sp>
    </p:spTree>
    <p:extLst>
      <p:ext uri="{BB962C8B-B14F-4D97-AF65-F5344CB8AC3E}">
        <p14:creationId xmlns:p14="http://schemas.microsoft.com/office/powerpoint/2010/main" val="145961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Storicamente, le malattie infettive incidevano sul Global </a:t>
            </a:r>
            <a:r>
              <a:rPr lang="it-IT" dirty="0" err="1"/>
              <a:t>Burden</a:t>
            </a:r>
            <a:r>
              <a:rPr lang="it-IT" dirty="0"/>
              <a:t> of </a:t>
            </a:r>
            <a:r>
              <a:rPr lang="it-IT" dirty="0" err="1"/>
              <a:t>Disease</a:t>
            </a:r>
            <a:r>
              <a:rPr lang="it-IT" dirty="0"/>
              <a:t> (Carico globale di malattia) in modo preponderante nei Paesi a basso reddito, mentre in quelli ad alto reddito il GBD era principalmente legato alle malattie croniche degenerative (quelle infettive erano del tutto marginali e sotto controllo). Man mano che miglioravano però le condizioni di vita dei Paesi poveri, anche le malattie croniche degenerative prendevano piede in queste nazioni, mantenendosi allo stesso tempo alto il carico delle malattie infettive, per la maldistribuzione delle ricchezze e dell’accessibilità a cure mediche efficaci tra i cittadini di uno stesso Paese. </a:t>
            </a:r>
          </a:p>
          <a:p>
            <a:r>
              <a:rPr lang="it-IT" dirty="0"/>
              <a:t>Ora assistiamo ad un «doppio» carico di malattia anche nei Paesi ricchi, re-invasi da pestilenze e patologie trasmissibili da cui si sentivano ormai definitivamente liberati e immuni (AIDS, COVID-19…).</a:t>
            </a:r>
          </a:p>
        </p:txBody>
      </p:sp>
      <p:sp>
        <p:nvSpPr>
          <p:cNvPr id="4" name="Segnaposto numero diapositiva 3"/>
          <p:cNvSpPr>
            <a:spLocks noGrp="1"/>
          </p:cNvSpPr>
          <p:nvPr>
            <p:ph type="sldNum" sz="quarter" idx="5"/>
          </p:nvPr>
        </p:nvSpPr>
        <p:spPr/>
        <p:txBody>
          <a:bodyPr/>
          <a:lstStyle/>
          <a:p>
            <a:fld id="{752DDF1E-E8A7-428A-BE95-E87F6133163A}" type="slidenum">
              <a:rPr lang="it-IT" smtClean="0"/>
              <a:t>19</a:t>
            </a:fld>
            <a:endParaRPr lang="it-IT"/>
          </a:p>
        </p:txBody>
      </p:sp>
    </p:spTree>
    <p:extLst>
      <p:ext uri="{BB962C8B-B14F-4D97-AF65-F5344CB8AC3E}">
        <p14:creationId xmlns:p14="http://schemas.microsoft.com/office/powerpoint/2010/main" val="452983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000" baseline="0" dirty="0"/>
              <a:t>CUORE : non solo comprensione di testa, ma di cuore (partecipata, che si prende cura, che ama).</a:t>
            </a:r>
          </a:p>
          <a:p>
            <a:r>
              <a:rPr lang="it-IT" sz="1000" baseline="0" dirty="0"/>
              <a:t>INTELLIGENTE: </a:t>
            </a:r>
            <a:r>
              <a:rPr lang="it-IT" sz="1000" baseline="0" dirty="0" err="1"/>
              <a:t>intellig</a:t>
            </a:r>
            <a:r>
              <a:rPr lang="it-IT" sz="1000" baseline="0" dirty="0" err="1">
                <a:latin typeface="Calibri"/>
                <a:cs typeface="Calibri"/>
              </a:rPr>
              <a:t>ĕre</a:t>
            </a:r>
            <a:r>
              <a:rPr lang="it-IT" sz="1000" baseline="0" dirty="0">
                <a:latin typeface="Calibri"/>
                <a:cs typeface="Calibri"/>
              </a:rPr>
              <a:t> = </a:t>
            </a:r>
            <a:r>
              <a:rPr lang="it-IT" sz="1000" baseline="0" dirty="0" err="1">
                <a:latin typeface="Calibri"/>
                <a:cs typeface="Calibri"/>
              </a:rPr>
              <a:t>intus</a:t>
            </a:r>
            <a:r>
              <a:rPr lang="it-IT" sz="1000" baseline="0" dirty="0">
                <a:latin typeface="Calibri"/>
                <a:cs typeface="Calibri"/>
              </a:rPr>
              <a:t> </a:t>
            </a:r>
            <a:r>
              <a:rPr lang="it-IT" sz="1000" baseline="0" dirty="0" err="1">
                <a:latin typeface="Calibri"/>
                <a:cs typeface="Calibri"/>
              </a:rPr>
              <a:t>leg</a:t>
            </a:r>
            <a:r>
              <a:rPr lang="it-IT" sz="1000" baseline="0" dirty="0" err="1">
                <a:latin typeface="+mn-lt"/>
                <a:cs typeface="Calibri"/>
              </a:rPr>
              <a:t>ĕre</a:t>
            </a:r>
            <a:r>
              <a:rPr lang="it-IT" sz="1000" baseline="0" dirty="0">
                <a:latin typeface="+mn-lt"/>
                <a:cs typeface="Calibri"/>
              </a:rPr>
              <a:t> = leggere dentro (comprendere il significato profondo delle cose) =&gt; </a:t>
            </a:r>
            <a:r>
              <a:rPr lang="it-IT" sz="1000" b="1" baseline="0" dirty="0">
                <a:latin typeface="+mn-lt"/>
                <a:cs typeface="Calibri"/>
              </a:rPr>
              <a:t>DARE SENSO.</a:t>
            </a:r>
          </a:p>
          <a:p>
            <a:r>
              <a:rPr lang="it-IT" sz="1000" baseline="0" dirty="0">
                <a:latin typeface="+mn-lt"/>
                <a:cs typeface="Calibri"/>
              </a:rPr>
              <a:t>SAGGIO: </a:t>
            </a:r>
            <a:r>
              <a:rPr lang="it-IT" sz="1000" baseline="0" dirty="0" err="1">
                <a:latin typeface="+mn-lt"/>
                <a:cs typeface="Calibri"/>
              </a:rPr>
              <a:t>sap</a:t>
            </a:r>
            <a:r>
              <a:rPr lang="it-IT" sz="1000" dirty="0" err="1">
                <a:latin typeface="+mn-lt"/>
                <a:cs typeface="Calibri"/>
              </a:rPr>
              <a:t>ĕre</a:t>
            </a:r>
            <a:r>
              <a:rPr lang="it-IT" sz="1000" dirty="0">
                <a:latin typeface="+mn-lt"/>
                <a:cs typeface="Calibri"/>
              </a:rPr>
              <a:t> = dare sapore alle cose =&gt; </a:t>
            </a:r>
            <a:r>
              <a:rPr lang="it-IT" sz="1000" b="1" dirty="0">
                <a:latin typeface="+mn-lt"/>
                <a:cs typeface="Calibri"/>
              </a:rPr>
              <a:t>DARE VALORE </a:t>
            </a:r>
            <a:r>
              <a:rPr lang="it-IT" sz="1000" dirty="0">
                <a:latin typeface="+mn-lt"/>
                <a:cs typeface="Calibri"/>
              </a:rPr>
              <a:t>(alle esperienze e alla conoscenza).</a:t>
            </a:r>
          </a:p>
          <a:p>
            <a:r>
              <a:rPr lang="it-IT" sz="1000" baseline="0" dirty="0">
                <a:latin typeface="+mn-lt"/>
                <a:cs typeface="Calibri"/>
              </a:rPr>
              <a:t>Al tempo del COVID-19, ricerca e confronto con la Parola, con l’umanità, in coppia e in équipe per dare senso e dare valore all’esperienza che vivevamo.</a:t>
            </a:r>
            <a:endParaRPr lang="it-IT" sz="1000" baseline="0" dirty="0"/>
          </a:p>
        </p:txBody>
      </p:sp>
      <p:sp>
        <p:nvSpPr>
          <p:cNvPr id="4" name="Segnaposto numero diapositiva 3"/>
          <p:cNvSpPr>
            <a:spLocks noGrp="1"/>
          </p:cNvSpPr>
          <p:nvPr>
            <p:ph type="sldNum" sz="quarter" idx="10"/>
          </p:nvPr>
        </p:nvSpPr>
        <p:spPr/>
        <p:txBody>
          <a:bodyPr/>
          <a:lstStyle/>
          <a:p>
            <a:fld id="{752DDF1E-E8A7-428A-BE95-E87F6133163A}" type="slidenum">
              <a:rPr lang="it-IT" smtClean="0"/>
              <a:t>2</a:t>
            </a:fld>
            <a:endParaRPr lang="it-IT"/>
          </a:p>
        </p:txBody>
      </p:sp>
    </p:spTree>
    <p:extLst>
      <p:ext uri="{BB962C8B-B14F-4D97-AF65-F5344CB8AC3E}">
        <p14:creationId xmlns:p14="http://schemas.microsoft.com/office/powerpoint/2010/main" val="14570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 Una stupenda testimonianza “etica” ce l’ha regalata il Dr Li </a:t>
            </a:r>
            <a:r>
              <a:rPr lang="it-IT" sz="1200" kern="1200" dirty="0" err="1">
                <a:solidFill>
                  <a:schemeClr val="tx1"/>
                </a:solidFill>
                <a:effectLst/>
                <a:latin typeface="+mn-lt"/>
                <a:ea typeface="+mn-ea"/>
                <a:cs typeface="+mn-cs"/>
              </a:rPr>
              <a:t>Wenliang</a:t>
            </a:r>
            <a:r>
              <a:rPr lang="it-IT" sz="1200" kern="1200" dirty="0">
                <a:solidFill>
                  <a:schemeClr val="tx1"/>
                </a:solidFill>
                <a:effectLst/>
                <a:latin typeface="+mn-lt"/>
                <a:ea typeface="+mn-ea"/>
                <a:cs typeface="+mn-cs"/>
              </a:rPr>
              <a:t>, il medico che per primo segnalò la nuova epidemia via </a:t>
            </a:r>
            <a:r>
              <a:rPr lang="it-IT" sz="1200" kern="1200" dirty="0" err="1">
                <a:solidFill>
                  <a:schemeClr val="tx1"/>
                </a:solidFill>
                <a:effectLst/>
                <a:latin typeface="+mn-lt"/>
                <a:ea typeface="+mn-ea"/>
                <a:cs typeface="+mn-cs"/>
              </a:rPr>
              <a:t>Weibo</a:t>
            </a:r>
            <a:r>
              <a:rPr lang="it-IT" sz="1200" kern="1200" dirty="0">
                <a:solidFill>
                  <a:schemeClr val="tx1"/>
                </a:solidFill>
                <a:effectLst/>
                <a:latin typeface="+mn-lt"/>
                <a:ea typeface="+mn-ea"/>
                <a:cs typeface="+mn-cs"/>
              </a:rPr>
              <a:t> (il </a:t>
            </a:r>
            <a:r>
              <a:rPr lang="it-IT" sz="1200" kern="1200" dirty="0" err="1">
                <a:solidFill>
                  <a:schemeClr val="tx1"/>
                </a:solidFill>
                <a:effectLst/>
                <a:latin typeface="+mn-lt"/>
                <a:ea typeface="+mn-ea"/>
                <a:cs typeface="+mn-cs"/>
              </a:rPr>
              <a:t>Tweeter</a:t>
            </a:r>
            <a:r>
              <a:rPr lang="it-IT" sz="1200" kern="1200" dirty="0">
                <a:solidFill>
                  <a:schemeClr val="tx1"/>
                </a:solidFill>
                <a:effectLst/>
                <a:latin typeface="+mn-lt"/>
                <a:ea typeface="+mn-ea"/>
                <a:cs typeface="+mn-cs"/>
              </a:rPr>
              <a:t> cinese): “C’è un virus a Wuhan che sta causando una epidemia simile alla SARS” (dicembre 2019). Naturalmente fu censurato e redarguito dalle autorità e dal partito che, come accade per tutti i regimi illiberali, reagirono immediatamente secondo il tipico riflesso condizionato di negare e nascondere tutto, sempre e comunque. Ma poi l’epidemia divenne evidente alla Cina e al mondo e lo stesso Dr Li si ammalò e morì il 6 febbraio 2020, non prima però di aver postato sui social un video in cui lui stesso, in fin di vita, denunciava la drammatica situazione di Wuhan. Il video divenne subito più “virale” dello stesso SARS-CoV-2 e si assistette ad un inusuale fiorire, nei social cinesi, di messaggi critici verso le autorità. Ovviamente, a questo punto, il governo passò dal negazionismo alla retorica, cercò di farne un eroe nazionale e prese severi provvedimenti contro le autorità di Wuhan, capri espiatori della tardiva risposta all’epidemia.</a:t>
            </a:r>
            <a:endParaRPr lang="it-IT" dirty="0"/>
          </a:p>
        </p:txBody>
      </p:sp>
      <p:sp>
        <p:nvSpPr>
          <p:cNvPr id="4" name="Segnaposto numero diapositiva 3"/>
          <p:cNvSpPr>
            <a:spLocks noGrp="1"/>
          </p:cNvSpPr>
          <p:nvPr>
            <p:ph type="sldNum" sz="quarter" idx="5"/>
          </p:nvPr>
        </p:nvSpPr>
        <p:spPr/>
        <p:txBody>
          <a:bodyPr/>
          <a:lstStyle/>
          <a:p>
            <a:fld id="{752DDF1E-E8A7-428A-BE95-E87F6133163A}" type="slidenum">
              <a:rPr lang="it-IT" smtClean="0"/>
              <a:t>20</a:t>
            </a:fld>
            <a:endParaRPr lang="it-IT"/>
          </a:p>
        </p:txBody>
      </p:sp>
    </p:spTree>
    <p:extLst>
      <p:ext uri="{BB962C8B-B14F-4D97-AF65-F5344CB8AC3E}">
        <p14:creationId xmlns:p14="http://schemas.microsoft.com/office/powerpoint/2010/main" val="3096731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Ai </a:t>
            </a:r>
            <a:r>
              <a:rPr lang="it-IT" dirty="0" err="1"/>
              <a:t>Weiwei</a:t>
            </a:r>
            <a:r>
              <a:rPr lang="it-IT" dirty="0"/>
              <a:t>,</a:t>
            </a:r>
            <a:r>
              <a:rPr lang="it-IT" baseline="0" dirty="0"/>
              <a:t> artista polivalente cinese, in esilio dal 2015 in Europa per il suo attivismo politico </a:t>
            </a:r>
            <a:r>
              <a:rPr lang="it-IT" baseline="0" dirty="0" err="1"/>
              <a:t>antiregime</a:t>
            </a:r>
            <a:r>
              <a:rPr lang="it-IT" baseline="0" dirty="0"/>
              <a:t>, ha messo insieme 500 minuti di filmati clandestini (girati in parte da volontari e in parte da una </a:t>
            </a:r>
            <a:r>
              <a:rPr lang="it-IT" baseline="0" dirty="0" err="1"/>
              <a:t>troup</a:t>
            </a:r>
            <a:r>
              <a:rPr lang="it-IT" baseline="0" dirty="0"/>
              <a:t> di professionisti salariati) da cui ha selezionato 100 minuti di film-documentario sull’epidemia COVID-19 ed il </a:t>
            </a:r>
            <a:r>
              <a:rPr lang="it-IT" baseline="0" dirty="0" err="1"/>
              <a:t>lockdown</a:t>
            </a:r>
            <a:r>
              <a:rPr lang="it-IT" baseline="0" dirty="0"/>
              <a:t> completo a Wuhan. </a:t>
            </a:r>
          </a:p>
          <a:p>
            <a:r>
              <a:rPr lang="it-IT" baseline="0" dirty="0"/>
              <a:t>Documenta il grande sforzo organizzativo ed economico con cui la Cina ha risposto all’epidemia, ma anche i costi umani imposti dal governo per ottenere i risultati voluti.</a:t>
            </a:r>
          </a:p>
          <a:p>
            <a:r>
              <a:rPr lang="it-IT" baseline="0" dirty="0"/>
              <a:t>Ha polemizzato con gli organizzatori dei festival cinematografici di NY, Toronto e Venezia perché non hanno voluto proiettare la sua opera, come pure con </a:t>
            </a:r>
            <a:r>
              <a:rPr lang="it-IT" baseline="0" dirty="0" err="1"/>
              <a:t>Netflix</a:t>
            </a:r>
            <a:r>
              <a:rPr lang="it-IT" baseline="0" dirty="0"/>
              <a:t> e Amazon che non l’hanno voluta inserire nei loro cataloghi. Li accusa di essere proni, per interesse economico, alla censura del governo cinese che ovviamente non vede di buon occhio il film e cerca di boicottarlo in tutti i modi.</a:t>
            </a:r>
          </a:p>
          <a:p>
            <a:r>
              <a:rPr lang="it-IT" baseline="0" dirty="0"/>
              <a:t>Il segno dei tempi da scoprire e meditare è come la reazione del sistema all’epidemia esalta e rende più leggibile, più manifesto, il quotidiano modo che ha il Cinese di rapportarsi con lo Stato e del Governo di rapportarsi con il popolo: l’attenzione non è per la singola persona, ma solo per il risultato collettivo; la perdita di libertà è assoluta e viene barattata con la sicurezza e il buon funzionamento generale, assicurato dal fatto che tutti righino dritto e che ci sia un potere centrale che prevede e provvede tutto quanto.</a:t>
            </a:r>
            <a:endParaRPr lang="it-IT" dirty="0"/>
          </a:p>
        </p:txBody>
      </p:sp>
      <p:sp>
        <p:nvSpPr>
          <p:cNvPr id="4" name="Segnaposto numero diapositiva 3"/>
          <p:cNvSpPr>
            <a:spLocks noGrp="1"/>
          </p:cNvSpPr>
          <p:nvPr>
            <p:ph type="sldNum" sz="quarter" idx="10"/>
          </p:nvPr>
        </p:nvSpPr>
        <p:spPr/>
        <p:txBody>
          <a:bodyPr/>
          <a:lstStyle/>
          <a:p>
            <a:fld id="{752DDF1E-E8A7-428A-BE95-E87F6133163A}" type="slidenum">
              <a:rPr lang="it-IT" smtClean="0"/>
              <a:t>21</a:t>
            </a:fld>
            <a:endParaRPr lang="it-IT"/>
          </a:p>
        </p:txBody>
      </p:sp>
    </p:spTree>
    <p:extLst>
      <p:ext uri="{BB962C8B-B14F-4D97-AF65-F5344CB8AC3E}">
        <p14:creationId xmlns:p14="http://schemas.microsoft.com/office/powerpoint/2010/main" val="2409820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National Institute of Allergy and Infectious Diseases Director Dr. Anthony </a:t>
            </a:r>
            <a:r>
              <a:rPr lang="en-US" sz="1200" kern="1200" dirty="0" err="1">
                <a:solidFill>
                  <a:schemeClr val="tx1"/>
                </a:solidFill>
                <a:effectLst/>
                <a:latin typeface="+mn-lt"/>
                <a:ea typeface="+mn-ea"/>
                <a:cs typeface="+mn-cs"/>
              </a:rPr>
              <a:t>Fauci</a:t>
            </a:r>
            <a:r>
              <a:rPr lang="en-US" sz="1200" kern="1200" dirty="0">
                <a:solidFill>
                  <a:schemeClr val="tx1"/>
                </a:solidFill>
                <a:effectLst/>
                <a:latin typeface="+mn-lt"/>
                <a:ea typeface="+mn-ea"/>
                <a:cs typeface="+mn-cs"/>
              </a:rPr>
              <a:t> attends daily  coronavirus response briefing at the White House in Washington. </a:t>
            </a:r>
            <a:endParaRPr lang="it-IT"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Fauci</a:t>
            </a:r>
            <a:r>
              <a:rPr lang="en-US" sz="1200" kern="1200" dirty="0">
                <a:solidFill>
                  <a:schemeClr val="tx1"/>
                </a:solidFill>
                <a:effectLst/>
                <a:latin typeface="+mn-lt"/>
                <a:ea typeface="+mn-ea"/>
                <a:cs typeface="+mn-cs"/>
              </a:rPr>
              <a:t> told CNN that "no one is going to deny" that lives could've been saved </a:t>
            </a:r>
            <a:r>
              <a:rPr lang="en-US" sz="1200" b="1" kern="1200" dirty="0">
                <a:solidFill>
                  <a:schemeClr val="tx1"/>
                </a:solidFill>
                <a:effectLst/>
                <a:latin typeface="+mn-lt"/>
                <a:ea typeface="+mn-ea"/>
                <a:cs typeface="+mn-cs"/>
              </a:rPr>
              <a:t>if the US had implemented containment measures earlier</a:t>
            </a:r>
            <a:r>
              <a:rPr lang="en-US" sz="1200" kern="1200" dirty="0">
                <a:solidFill>
                  <a:schemeClr val="tx1"/>
                </a:solidFill>
                <a:effectLst/>
                <a:latin typeface="+mn-lt"/>
                <a:ea typeface="+mn-ea"/>
                <a:cs typeface="+mn-cs"/>
              </a:rPr>
              <a:t> in the novel coronavirus outbreak.</a:t>
            </a:r>
            <a:endParaRPr lang="it-IT"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President Trump retweeted a call to fire Dr. Anthony </a:t>
            </a:r>
            <a:r>
              <a:rPr lang="en-US" sz="1200" b="1" kern="1200" dirty="0" err="1">
                <a:solidFill>
                  <a:schemeClr val="tx1"/>
                </a:solidFill>
                <a:effectLst/>
                <a:latin typeface="+mn-lt"/>
                <a:ea typeface="+mn-ea"/>
                <a:cs typeface="+mn-cs"/>
              </a:rPr>
              <a:t>Fauci</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 White House briefing, Trump stopped </a:t>
            </a:r>
            <a:r>
              <a:rPr lang="en-US" sz="1200" kern="1200" dirty="0" err="1">
                <a:solidFill>
                  <a:schemeClr val="tx1"/>
                </a:solidFill>
                <a:effectLst/>
                <a:latin typeface="+mn-lt"/>
                <a:ea typeface="+mn-ea"/>
                <a:cs typeface="+mn-cs"/>
              </a:rPr>
              <a:t>Fauci</a:t>
            </a:r>
            <a:r>
              <a:rPr lang="en-US" sz="1200" kern="1200" dirty="0">
                <a:solidFill>
                  <a:schemeClr val="tx1"/>
                </a:solidFill>
                <a:effectLst/>
                <a:latin typeface="+mn-lt"/>
                <a:ea typeface="+mn-ea"/>
                <a:cs typeface="+mn-cs"/>
              </a:rPr>
              <a:t> from weighing in on using hydroxychloroquine, a malaria drug, for people with COVID-19, the illness caused by the coronavirus. Of course </a:t>
            </a:r>
            <a:r>
              <a:rPr lang="en-US" sz="1200" kern="1200" dirty="0" err="1">
                <a:solidFill>
                  <a:schemeClr val="tx1"/>
                </a:solidFill>
                <a:effectLst/>
                <a:latin typeface="+mn-lt"/>
                <a:ea typeface="+mn-ea"/>
                <a:cs typeface="+mn-cs"/>
              </a:rPr>
              <a:t>Fauci</a:t>
            </a:r>
            <a:r>
              <a:rPr lang="en-US" sz="1200" kern="1200" dirty="0">
                <a:solidFill>
                  <a:schemeClr val="tx1"/>
                </a:solidFill>
                <a:effectLst/>
                <a:latin typeface="+mn-lt"/>
                <a:ea typeface="+mn-ea"/>
                <a:cs typeface="+mn-cs"/>
              </a:rPr>
              <a:t> was </a:t>
            </a:r>
            <a:r>
              <a:rPr lang="en-US" sz="1200" b="1" kern="1200" dirty="0">
                <a:solidFill>
                  <a:schemeClr val="tx1"/>
                </a:solidFill>
                <a:effectLst/>
                <a:latin typeface="+mn-lt"/>
                <a:ea typeface="+mn-ea"/>
                <a:cs typeface="+mn-cs"/>
              </a:rPr>
              <a:t>doubtful about hydroxychloroquine use</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 Anthony </a:t>
            </a:r>
            <a:r>
              <a:rPr lang="en-US" sz="1200" kern="1200" dirty="0" err="1">
                <a:solidFill>
                  <a:schemeClr val="tx1"/>
                </a:solidFill>
                <a:effectLst/>
                <a:latin typeface="+mn-lt"/>
                <a:ea typeface="+mn-ea"/>
                <a:cs typeface="+mn-cs"/>
              </a:rPr>
              <a:t>Fauci</a:t>
            </a:r>
            <a:r>
              <a:rPr lang="en-US" sz="1200" kern="1200" dirty="0">
                <a:solidFill>
                  <a:schemeClr val="tx1"/>
                </a:solidFill>
                <a:effectLst/>
                <a:latin typeface="+mn-lt"/>
                <a:ea typeface="+mn-ea"/>
                <a:cs typeface="+mn-cs"/>
              </a:rPr>
              <a:t> at the White House on Friday </a:t>
            </a:r>
            <a:r>
              <a:rPr lang="en-US" sz="1200" b="1" kern="1200" dirty="0">
                <a:solidFill>
                  <a:schemeClr val="tx1"/>
                </a:solidFill>
                <a:effectLst/>
                <a:latin typeface="+mn-lt"/>
                <a:ea typeface="+mn-ea"/>
                <a:cs typeface="+mn-cs"/>
              </a:rPr>
              <a:t>rejected a conspiracy theory </a:t>
            </a:r>
            <a:r>
              <a:rPr lang="en-US" sz="1200" kern="1200" dirty="0">
                <a:solidFill>
                  <a:schemeClr val="tx1"/>
                </a:solidFill>
                <a:effectLst/>
                <a:latin typeface="+mn-lt"/>
                <a:ea typeface="+mn-ea"/>
                <a:cs typeface="+mn-cs"/>
              </a:rPr>
              <a:t>that the novel coronavirus was created in a Chinese lab.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Captain </a:t>
            </a:r>
            <a:r>
              <a:rPr lang="en-US" sz="1200" b="1" kern="1200" dirty="0">
                <a:solidFill>
                  <a:schemeClr val="tx1"/>
                </a:solidFill>
                <a:effectLst/>
                <a:latin typeface="+mn-lt"/>
                <a:ea typeface="+mn-ea"/>
                <a:cs typeface="+mn-cs"/>
              </a:rPr>
              <a:t>Brett Crozier </a:t>
            </a:r>
            <a:r>
              <a:rPr lang="en-US" sz="1200" kern="1200" dirty="0">
                <a:solidFill>
                  <a:schemeClr val="tx1"/>
                </a:solidFill>
                <a:effectLst/>
                <a:latin typeface="+mn-lt"/>
                <a:ea typeface="+mn-ea"/>
                <a:cs typeface="+mn-cs"/>
              </a:rPr>
              <a:t>(USS nuclear propelled aircraft carrier “Theodore Roosevelt”) </a:t>
            </a:r>
            <a:r>
              <a:rPr lang="it-IT" sz="1200" b="0" i="0" kern="1200" dirty="0" err="1">
                <a:solidFill>
                  <a:schemeClr val="tx1"/>
                </a:solidFill>
                <a:effectLst/>
                <a:latin typeface="+mn-lt"/>
                <a:ea typeface="+mn-ea"/>
                <a:cs typeface="+mn-cs"/>
              </a:rPr>
              <a:t>was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relieved</a:t>
            </a:r>
            <a:r>
              <a:rPr lang="it-IT" sz="1200" b="0" i="0" kern="1200" dirty="0">
                <a:solidFill>
                  <a:schemeClr val="tx1"/>
                </a:solidFill>
                <a:effectLst/>
                <a:latin typeface="+mn-lt"/>
                <a:ea typeface="+mn-ea"/>
                <a:cs typeface="+mn-cs"/>
              </a:rPr>
              <a:t> April 2 </a:t>
            </a:r>
            <a:r>
              <a:rPr lang="it-IT" sz="1200" b="0" i="0" kern="1200" dirty="0" err="1">
                <a:solidFill>
                  <a:schemeClr val="tx1"/>
                </a:solidFill>
                <a:effectLst/>
                <a:latin typeface="+mn-lt"/>
                <a:ea typeface="+mn-ea"/>
                <a:cs typeface="+mn-cs"/>
              </a:rPr>
              <a:t>after</a:t>
            </a:r>
            <a:r>
              <a:rPr lang="it-IT" sz="1200" b="0" i="0" kern="1200" dirty="0">
                <a:solidFill>
                  <a:schemeClr val="tx1"/>
                </a:solidFill>
                <a:effectLst/>
                <a:latin typeface="+mn-lt"/>
                <a:ea typeface="+mn-ea"/>
                <a:cs typeface="+mn-cs"/>
              </a:rPr>
              <a:t> the </a:t>
            </a:r>
            <a:r>
              <a:rPr lang="it-IT" sz="1200" b="0" i="0" u="none" strike="noStrike" kern="1200" dirty="0">
                <a:solidFill>
                  <a:schemeClr val="tx1"/>
                </a:solidFill>
                <a:effectLst/>
                <a:latin typeface="+mn-lt"/>
                <a:ea typeface="+mn-ea"/>
                <a:cs typeface="+mn-cs"/>
                <a:hlinkClick r:id="rId3"/>
              </a:rPr>
              <a:t>San Francisco Chronicle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reported</a:t>
            </a:r>
            <a:r>
              <a:rPr lang="it-IT" sz="1200" b="0" i="0" kern="1200" dirty="0">
                <a:solidFill>
                  <a:schemeClr val="tx1"/>
                </a:solidFill>
                <a:effectLst/>
                <a:latin typeface="+mn-lt"/>
                <a:ea typeface="+mn-ea"/>
                <a:cs typeface="+mn-cs"/>
              </a:rPr>
              <a:t> the </a:t>
            </a:r>
            <a:r>
              <a:rPr lang="it-IT" sz="1200" b="0" i="0" kern="1200" dirty="0" err="1">
                <a:solidFill>
                  <a:schemeClr val="tx1"/>
                </a:solidFill>
                <a:effectLst/>
                <a:latin typeface="+mn-lt"/>
                <a:ea typeface="+mn-ea"/>
                <a:cs typeface="+mn-cs"/>
              </a:rPr>
              <a:t>contents</a:t>
            </a:r>
            <a:r>
              <a:rPr lang="it-IT" sz="1200" b="0" i="0" kern="1200" dirty="0">
                <a:solidFill>
                  <a:schemeClr val="tx1"/>
                </a:solidFill>
                <a:effectLst/>
                <a:latin typeface="+mn-lt"/>
                <a:ea typeface="+mn-ea"/>
                <a:cs typeface="+mn-cs"/>
              </a:rPr>
              <a:t> of a </a:t>
            </a:r>
            <a:r>
              <a:rPr lang="it-IT" sz="1200" b="0" i="0" kern="1200" dirty="0" err="1">
                <a:solidFill>
                  <a:schemeClr val="tx1"/>
                </a:solidFill>
                <a:effectLst/>
                <a:latin typeface="+mn-lt"/>
                <a:ea typeface="+mn-ea"/>
                <a:cs typeface="+mn-cs"/>
              </a:rPr>
              <a:t>leaked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letter</a:t>
            </a:r>
            <a:r>
              <a:rPr lang="it-IT" sz="1200" b="0" i="0" kern="1200" dirty="0">
                <a:solidFill>
                  <a:schemeClr val="tx1"/>
                </a:solidFill>
                <a:effectLst/>
                <a:latin typeface="+mn-lt"/>
                <a:ea typeface="+mn-ea"/>
                <a:cs typeface="+mn-cs"/>
              </a:rPr>
              <a:t> he </a:t>
            </a:r>
            <a:r>
              <a:rPr lang="it-IT" sz="1200" b="0" i="0" kern="1200" dirty="0" err="1">
                <a:solidFill>
                  <a:schemeClr val="tx1"/>
                </a:solidFill>
                <a:effectLst/>
                <a:latin typeface="+mn-lt"/>
                <a:ea typeface="+mn-ea"/>
                <a:cs typeface="+mn-cs"/>
              </a:rPr>
              <a:t>wrote</a:t>
            </a:r>
            <a:r>
              <a:rPr lang="it-IT" sz="1200" b="0" i="0" kern="1200" dirty="0">
                <a:solidFill>
                  <a:schemeClr val="tx1"/>
                </a:solidFill>
                <a:effectLst/>
                <a:latin typeface="+mn-lt"/>
                <a:ea typeface="+mn-ea"/>
                <a:cs typeface="+mn-cs"/>
              </a:rPr>
              <a:t> to </a:t>
            </a:r>
            <a:r>
              <a:rPr lang="it-IT" sz="1200" b="0" i="0" kern="1200" dirty="0" err="1">
                <a:solidFill>
                  <a:schemeClr val="tx1"/>
                </a:solidFill>
                <a:effectLst/>
                <a:latin typeface="+mn-lt"/>
                <a:ea typeface="+mn-ea"/>
                <a:cs typeface="+mn-cs"/>
              </a:rPr>
              <a:t>superiors</a:t>
            </a:r>
            <a:r>
              <a:rPr lang="it-IT" sz="1200" b="0" i="0" kern="1200" dirty="0">
                <a:solidFill>
                  <a:schemeClr val="tx1"/>
                </a:solidFill>
                <a:effectLst/>
                <a:latin typeface="+mn-lt"/>
                <a:ea typeface="+mn-ea"/>
                <a:cs typeface="+mn-cs"/>
              </a:rPr>
              <a:t> in March </a:t>
            </a:r>
            <a:r>
              <a:rPr lang="it-IT" sz="1200" b="0" i="0" kern="1200" dirty="0" err="1">
                <a:solidFill>
                  <a:schemeClr val="tx1"/>
                </a:solidFill>
                <a:effectLst/>
                <a:latin typeface="+mn-lt"/>
                <a:ea typeface="+mn-ea"/>
                <a:cs typeface="+mn-cs"/>
              </a:rPr>
              <a:t>pleading</a:t>
            </a:r>
            <a:r>
              <a:rPr lang="it-IT" sz="1200" b="0" i="0" kern="1200" dirty="0">
                <a:solidFill>
                  <a:schemeClr val="tx1"/>
                </a:solidFill>
                <a:effectLst/>
                <a:latin typeface="+mn-lt"/>
                <a:ea typeface="+mn-ea"/>
                <a:cs typeface="+mn-cs"/>
              </a:rPr>
              <a:t> for help </a:t>
            </a:r>
            <a:r>
              <a:rPr lang="it-IT" sz="1200" b="0" i="0" kern="1200" dirty="0" err="1">
                <a:solidFill>
                  <a:schemeClr val="tx1"/>
                </a:solidFill>
                <a:effectLst/>
                <a:latin typeface="+mn-lt"/>
                <a:ea typeface="+mn-ea"/>
                <a:cs typeface="+mn-cs"/>
              </a:rPr>
              <a:t>as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his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crew</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battled</a:t>
            </a:r>
            <a:r>
              <a:rPr lang="it-IT" sz="1200" b="0" i="0" kern="1200" dirty="0">
                <a:solidFill>
                  <a:schemeClr val="tx1"/>
                </a:solidFill>
                <a:effectLst/>
                <a:latin typeface="+mn-lt"/>
                <a:ea typeface="+mn-ea"/>
                <a:cs typeface="+mn-cs"/>
              </a:rPr>
              <a:t> an </a:t>
            </a:r>
            <a:r>
              <a:rPr lang="it-IT" sz="1200" b="0" i="0" kern="1200" dirty="0" err="1">
                <a:solidFill>
                  <a:schemeClr val="tx1"/>
                </a:solidFill>
                <a:effectLst/>
                <a:latin typeface="+mn-lt"/>
                <a:ea typeface="+mn-ea"/>
                <a:cs typeface="+mn-cs"/>
              </a:rPr>
              <a:t>outbreak</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while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underway</a:t>
            </a:r>
            <a:r>
              <a:rPr lang="it-IT" sz="1200" b="0" i="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a:t>
            </a:r>
            <a:r>
              <a:rPr lang="it-IT" sz="1200" b="0" i="0" kern="1200" dirty="0">
                <a:solidFill>
                  <a:schemeClr val="tx1"/>
                </a:solidFill>
                <a:effectLst/>
                <a:latin typeface="+mn-lt"/>
                <a:ea typeface="+mn-ea"/>
                <a:cs typeface="+mn-cs"/>
              </a:rPr>
              <a:t>e </a:t>
            </a:r>
            <a:r>
              <a:rPr lang="it-IT" sz="1200" b="0" i="0" kern="1200" dirty="0" err="1">
                <a:solidFill>
                  <a:schemeClr val="tx1"/>
                </a:solidFill>
                <a:effectLst/>
                <a:latin typeface="+mn-lt"/>
                <a:ea typeface="+mn-ea"/>
                <a:cs typeface="+mn-cs"/>
              </a:rPr>
              <a:t>asked</a:t>
            </a:r>
            <a:r>
              <a:rPr lang="it-IT" sz="1200" b="0" i="0" kern="1200" dirty="0">
                <a:solidFill>
                  <a:schemeClr val="tx1"/>
                </a:solidFill>
                <a:effectLst/>
                <a:latin typeface="+mn-lt"/>
                <a:ea typeface="+mn-ea"/>
                <a:cs typeface="+mn-cs"/>
              </a:rPr>
              <a:t> for </a:t>
            </a:r>
            <a:r>
              <a:rPr lang="it-IT" sz="1200" b="0" i="0" kern="1200" dirty="0" err="1">
                <a:solidFill>
                  <a:schemeClr val="tx1"/>
                </a:solidFill>
                <a:effectLst/>
                <a:latin typeface="+mn-lt"/>
                <a:ea typeface="+mn-ea"/>
                <a:cs typeface="+mn-cs"/>
              </a:rPr>
              <a:t>greater</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assistance</a:t>
            </a:r>
            <a:r>
              <a:rPr lang="it-IT" sz="1200" b="0" i="0" kern="1200" dirty="0">
                <a:solidFill>
                  <a:schemeClr val="tx1"/>
                </a:solidFill>
                <a:effectLst/>
                <a:latin typeface="+mn-lt"/>
                <a:ea typeface="+mn-ea"/>
                <a:cs typeface="+mn-cs"/>
              </a:rPr>
              <a:t> and </a:t>
            </a:r>
            <a:r>
              <a:rPr lang="it-IT" sz="1200" b="0" i="0" kern="1200" dirty="0" err="1">
                <a:solidFill>
                  <a:schemeClr val="tx1"/>
                </a:solidFill>
                <a:effectLst/>
                <a:latin typeface="+mn-lt"/>
                <a:ea typeface="+mn-ea"/>
                <a:cs typeface="+mn-cs"/>
              </a:rPr>
              <a:t>said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sailors</a:t>
            </a:r>
            <a:r>
              <a:rPr lang="it-IT" sz="1200" b="0" i="0" kern="1200" dirty="0">
                <a:solidFill>
                  <a:schemeClr val="tx1"/>
                </a:solidFill>
                <a:effectLst/>
                <a:latin typeface="+mn-lt"/>
                <a:ea typeface="+mn-ea"/>
                <a:cs typeface="+mn-cs"/>
              </a:rPr>
              <a:t> do </a:t>
            </a:r>
            <a:r>
              <a:rPr lang="it-IT" sz="1200" b="0" i="0" kern="1200" dirty="0" err="1">
                <a:solidFill>
                  <a:schemeClr val="tx1"/>
                </a:solidFill>
                <a:effectLst/>
                <a:latin typeface="+mn-lt"/>
                <a:ea typeface="+mn-ea"/>
                <a:cs typeface="+mn-cs"/>
              </a:rPr>
              <a:t>not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need</a:t>
            </a:r>
            <a:r>
              <a:rPr lang="it-IT" sz="1200" b="0" i="0" kern="1200" dirty="0">
                <a:solidFill>
                  <a:schemeClr val="tx1"/>
                </a:solidFill>
                <a:effectLst/>
                <a:latin typeface="+mn-lt"/>
                <a:ea typeface="+mn-ea"/>
                <a:cs typeface="+mn-cs"/>
              </a:rPr>
              <a:t> to die,” </a:t>
            </a:r>
            <a:r>
              <a:rPr lang="it-IT" sz="1200" b="0" i="0" kern="1200" dirty="0" err="1">
                <a:solidFill>
                  <a:schemeClr val="tx1"/>
                </a:solidFill>
                <a:effectLst/>
                <a:latin typeface="+mn-lt"/>
                <a:ea typeface="+mn-ea"/>
                <a:cs typeface="+mn-cs"/>
              </a:rPr>
              <a:t>Navy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secretary</a:t>
            </a:r>
            <a:r>
              <a:rPr lang="it-IT" sz="1200" b="0" i="0" kern="1200" dirty="0">
                <a:solidFill>
                  <a:schemeClr val="tx1"/>
                </a:solidFill>
                <a:effectLst/>
                <a:latin typeface="+mn-lt"/>
                <a:ea typeface="+mn-ea"/>
                <a:cs typeface="+mn-cs"/>
              </a:rPr>
              <a:t> Thomas </a:t>
            </a:r>
            <a:r>
              <a:rPr lang="it-IT" sz="1200" b="0" i="0" kern="1200" dirty="0" err="1">
                <a:solidFill>
                  <a:schemeClr val="tx1"/>
                </a:solidFill>
                <a:effectLst/>
                <a:latin typeface="+mn-lt"/>
                <a:ea typeface="+mn-ea"/>
                <a:cs typeface="+mn-cs"/>
              </a:rPr>
              <a:t>Modly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decided</a:t>
            </a:r>
            <a:r>
              <a:rPr lang="it-IT" sz="1200" b="0" i="0" kern="1200" dirty="0">
                <a:solidFill>
                  <a:schemeClr val="tx1"/>
                </a:solidFill>
                <a:effectLst/>
                <a:latin typeface="+mn-lt"/>
                <a:ea typeface="+mn-ea"/>
                <a:cs typeface="+mn-cs"/>
              </a:rPr>
              <a:t> to </a:t>
            </a:r>
            <a:r>
              <a:rPr lang="it-IT" sz="1200" b="0" i="0" kern="1200" dirty="0" err="1">
                <a:solidFill>
                  <a:schemeClr val="tx1"/>
                </a:solidFill>
                <a:effectLst/>
                <a:latin typeface="+mn-lt"/>
                <a:ea typeface="+mn-ea"/>
                <a:cs typeface="+mn-cs"/>
              </a:rPr>
              <a:t>relieve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Crozier</a:t>
            </a:r>
            <a:r>
              <a:rPr lang="it-IT" sz="1200" b="0" i="0" kern="1200" dirty="0">
                <a:solidFill>
                  <a:schemeClr val="tx1"/>
                </a:solidFill>
                <a:effectLst/>
                <a:latin typeface="+mn-lt"/>
                <a:ea typeface="+mn-ea"/>
                <a:cs typeface="+mn-cs"/>
              </a:rPr>
              <a:t> of </a:t>
            </a:r>
            <a:r>
              <a:rPr lang="it-IT" sz="1200" b="0" i="0" kern="1200" dirty="0" err="1">
                <a:solidFill>
                  <a:schemeClr val="tx1"/>
                </a:solidFill>
                <a:effectLst/>
                <a:latin typeface="+mn-lt"/>
                <a:ea typeface="+mn-ea"/>
                <a:cs typeface="+mn-cs"/>
              </a:rPr>
              <a:t>command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without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waiting</a:t>
            </a:r>
            <a:r>
              <a:rPr lang="it-IT" sz="1200" b="0" i="0" kern="1200" dirty="0">
                <a:solidFill>
                  <a:schemeClr val="tx1"/>
                </a:solidFill>
                <a:effectLst/>
                <a:latin typeface="+mn-lt"/>
                <a:ea typeface="+mn-ea"/>
                <a:cs typeface="+mn-cs"/>
              </a:rPr>
              <a:t> for an </a:t>
            </a:r>
            <a:r>
              <a:rPr lang="it-IT" sz="1200" b="0" i="0" kern="1200" dirty="0" err="1">
                <a:solidFill>
                  <a:schemeClr val="tx1"/>
                </a:solidFill>
                <a:effectLst/>
                <a:latin typeface="+mn-lt"/>
                <a:ea typeface="+mn-ea"/>
                <a:cs typeface="+mn-cs"/>
              </a:rPr>
              <a:t>internal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investigation</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After</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Crozier’s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letter</a:t>
            </a:r>
            <a:r>
              <a:rPr lang="it-IT" sz="1200" b="0" i="0" kern="1200" dirty="0">
                <a:solidFill>
                  <a:schemeClr val="tx1"/>
                </a:solidFill>
                <a:effectLst/>
                <a:latin typeface="+mn-lt"/>
                <a:ea typeface="+mn-ea"/>
                <a:cs typeface="+mn-cs"/>
              </a:rPr>
              <a:t> and </a:t>
            </a:r>
            <a:r>
              <a:rPr lang="it-IT" sz="1200" b="0" i="0" kern="1200" dirty="0" err="1">
                <a:solidFill>
                  <a:schemeClr val="tx1"/>
                </a:solidFill>
                <a:effectLst/>
                <a:latin typeface="+mn-lt"/>
                <a:ea typeface="+mn-ea"/>
                <a:cs typeface="+mn-cs"/>
              </a:rPr>
              <a:t>dismissal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most</a:t>
            </a:r>
            <a:r>
              <a:rPr lang="it-IT" sz="1200" b="0" i="0" kern="1200" dirty="0">
                <a:solidFill>
                  <a:schemeClr val="tx1"/>
                </a:solidFill>
                <a:effectLst/>
                <a:latin typeface="+mn-lt"/>
                <a:ea typeface="+mn-ea"/>
                <a:cs typeface="+mn-cs"/>
              </a:rPr>
              <a:t> of the </a:t>
            </a:r>
            <a:r>
              <a:rPr lang="it-IT" sz="1200" b="0" i="0" kern="1200" dirty="0" err="1">
                <a:solidFill>
                  <a:schemeClr val="tx1"/>
                </a:solidFill>
                <a:effectLst/>
                <a:latin typeface="+mn-lt"/>
                <a:ea typeface="+mn-ea"/>
                <a:cs typeface="+mn-cs"/>
              </a:rPr>
              <a:t>Roosevelt’s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crew</a:t>
            </a:r>
            <a:r>
              <a:rPr lang="it-IT" sz="1200" b="0" i="0" kern="1200" dirty="0">
                <a:solidFill>
                  <a:schemeClr val="tx1"/>
                </a:solidFill>
                <a:effectLst/>
                <a:latin typeface="+mn-lt"/>
                <a:ea typeface="+mn-ea"/>
                <a:cs typeface="+mn-cs"/>
              </a:rPr>
              <a:t> of </a:t>
            </a:r>
            <a:r>
              <a:rPr lang="it-IT" sz="1200" b="0" i="0" kern="1200" dirty="0" err="1">
                <a:solidFill>
                  <a:schemeClr val="tx1"/>
                </a:solidFill>
                <a:effectLst/>
                <a:latin typeface="+mn-lt"/>
                <a:ea typeface="+mn-ea"/>
                <a:cs typeface="+mn-cs"/>
              </a:rPr>
              <a:t>about</a:t>
            </a:r>
            <a:r>
              <a:rPr lang="it-IT" sz="1200" b="0" i="0" kern="1200" dirty="0">
                <a:solidFill>
                  <a:schemeClr val="tx1"/>
                </a:solidFill>
                <a:effectLst/>
                <a:latin typeface="+mn-lt"/>
                <a:ea typeface="+mn-ea"/>
                <a:cs typeface="+mn-cs"/>
              </a:rPr>
              <a:t> 4,900 </a:t>
            </a:r>
            <a:r>
              <a:rPr lang="it-IT" sz="1200" b="0" i="0" kern="1200" dirty="0" err="1">
                <a:solidFill>
                  <a:schemeClr val="tx1"/>
                </a:solidFill>
                <a:effectLst/>
                <a:latin typeface="+mn-lt"/>
                <a:ea typeface="+mn-ea"/>
                <a:cs typeface="+mn-cs"/>
              </a:rPr>
              <a:t>people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was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eventually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moved</a:t>
            </a:r>
            <a:r>
              <a:rPr lang="it-IT" sz="1200" b="0" i="0" kern="1200" dirty="0">
                <a:solidFill>
                  <a:schemeClr val="tx1"/>
                </a:solidFill>
                <a:effectLst/>
                <a:latin typeface="+mn-lt"/>
                <a:ea typeface="+mn-ea"/>
                <a:cs typeface="+mn-cs"/>
              </a:rPr>
              <a:t> off the </a:t>
            </a:r>
            <a:r>
              <a:rPr lang="it-IT" sz="1200" b="0" i="0" kern="1200" dirty="0" err="1">
                <a:solidFill>
                  <a:schemeClr val="tx1"/>
                </a:solidFill>
                <a:effectLst/>
                <a:latin typeface="+mn-lt"/>
                <a:ea typeface="+mn-ea"/>
                <a:cs typeface="+mn-cs"/>
              </a:rPr>
              <a:t>ship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into</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isolation</a:t>
            </a:r>
            <a:r>
              <a:rPr lang="it-IT" sz="1200" b="0" i="0" kern="1200" dirty="0">
                <a:solidFill>
                  <a:schemeClr val="tx1"/>
                </a:solidFill>
                <a:effectLst/>
                <a:latin typeface="+mn-lt"/>
                <a:ea typeface="+mn-ea"/>
                <a:cs typeface="+mn-cs"/>
              </a:rPr>
              <a:t> on Guam, </a:t>
            </a:r>
            <a:r>
              <a:rPr lang="it-IT" sz="1200" b="0" i="0" kern="1200" dirty="0" err="1">
                <a:solidFill>
                  <a:schemeClr val="tx1"/>
                </a:solidFill>
                <a:effectLst/>
                <a:latin typeface="+mn-lt"/>
                <a:ea typeface="+mn-ea"/>
                <a:cs typeface="+mn-cs"/>
              </a:rPr>
              <a:t>where</a:t>
            </a:r>
            <a:r>
              <a:rPr lang="it-IT" sz="1200" b="0" i="0" kern="1200" dirty="0">
                <a:solidFill>
                  <a:schemeClr val="tx1"/>
                </a:solidFill>
                <a:effectLst/>
                <a:latin typeface="+mn-lt"/>
                <a:ea typeface="+mn-ea"/>
                <a:cs typeface="+mn-cs"/>
              </a:rPr>
              <a:t> the </a:t>
            </a:r>
            <a:r>
              <a:rPr lang="it-IT" sz="1200" b="0" i="0" kern="1200" dirty="0" err="1">
                <a:solidFill>
                  <a:schemeClr val="tx1"/>
                </a:solidFill>
                <a:effectLst/>
                <a:latin typeface="+mn-lt"/>
                <a:ea typeface="+mn-ea"/>
                <a:cs typeface="+mn-cs"/>
              </a:rPr>
              <a:t>ship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had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stopped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when</a:t>
            </a:r>
            <a:r>
              <a:rPr lang="it-IT" sz="1200" b="0" i="0" kern="1200" dirty="0">
                <a:solidFill>
                  <a:schemeClr val="tx1"/>
                </a:solidFill>
                <a:effectLst/>
                <a:latin typeface="+mn-lt"/>
                <a:ea typeface="+mn-ea"/>
                <a:cs typeface="+mn-cs"/>
              </a:rPr>
              <a:t> the </a:t>
            </a:r>
            <a:r>
              <a:rPr lang="it-IT" sz="1200" b="0" i="0" kern="1200" dirty="0" err="1">
                <a:solidFill>
                  <a:schemeClr val="tx1"/>
                </a:solidFill>
                <a:effectLst/>
                <a:latin typeface="+mn-lt"/>
                <a:ea typeface="+mn-ea"/>
                <a:cs typeface="+mn-cs"/>
              </a:rPr>
              <a:t>outbreak</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erupted</a:t>
            </a:r>
            <a:r>
              <a:rPr lang="it-IT" sz="1200" b="0" i="0" kern="1200" dirty="0">
                <a:solidFill>
                  <a:schemeClr val="tx1"/>
                </a:solidFill>
                <a:effectLst/>
                <a:latin typeface="+mn-lt"/>
                <a:ea typeface="+mn-ea"/>
                <a:cs typeface="+mn-cs"/>
              </a:rPr>
              <a:t>. </a:t>
            </a:r>
            <a:r>
              <a:rPr lang="it-IT" sz="1200" b="1" i="0" kern="1200" dirty="0">
                <a:solidFill>
                  <a:schemeClr val="tx1"/>
                </a:solidFill>
                <a:effectLst/>
                <a:latin typeface="+mn-lt"/>
                <a:ea typeface="+mn-ea"/>
                <a:cs typeface="+mn-cs"/>
              </a:rPr>
              <a:t>“</a:t>
            </a:r>
            <a:r>
              <a:rPr lang="it-IT" sz="1200" b="1" i="0" kern="1200" dirty="0" err="1">
                <a:solidFill>
                  <a:schemeClr val="tx1"/>
                </a:solidFill>
                <a:effectLst/>
                <a:latin typeface="+mn-lt"/>
                <a:ea typeface="+mn-ea"/>
                <a:cs typeface="+mn-cs"/>
              </a:rPr>
              <a:t>Despite</a:t>
            </a:r>
            <a:r>
              <a:rPr lang="it-IT" sz="1200" b="1" i="0" kern="1200" dirty="0">
                <a:solidFill>
                  <a:schemeClr val="tx1"/>
                </a:solidFill>
                <a:effectLst/>
                <a:latin typeface="+mn-lt"/>
                <a:ea typeface="+mn-ea"/>
                <a:cs typeface="+mn-cs"/>
              </a:rPr>
              <a:t> </a:t>
            </a:r>
            <a:r>
              <a:rPr lang="it-IT" sz="1200" b="1" i="0" kern="1200" dirty="0" err="1">
                <a:solidFill>
                  <a:schemeClr val="tx1"/>
                </a:solidFill>
                <a:effectLst/>
                <a:latin typeface="+mn-lt"/>
                <a:ea typeface="+mn-ea"/>
                <a:cs typeface="+mn-cs"/>
              </a:rPr>
              <a:t>possible</a:t>
            </a:r>
            <a:r>
              <a:rPr lang="it-IT" sz="1200" b="1" i="0" kern="1200" dirty="0">
                <a:solidFill>
                  <a:schemeClr val="tx1"/>
                </a:solidFill>
                <a:effectLst/>
                <a:latin typeface="+mn-lt"/>
                <a:ea typeface="+mn-ea"/>
                <a:cs typeface="+mn-cs"/>
              </a:rPr>
              <a:t> long </a:t>
            </a:r>
            <a:r>
              <a:rPr lang="it-IT" sz="1200" b="1" i="0" kern="1200" dirty="0" err="1">
                <a:solidFill>
                  <a:schemeClr val="tx1"/>
                </a:solidFill>
                <a:effectLst/>
                <a:latin typeface="+mn-lt"/>
                <a:ea typeface="+mn-ea"/>
                <a:cs typeface="+mn-cs"/>
              </a:rPr>
              <a:t>term</a:t>
            </a:r>
            <a:r>
              <a:rPr lang="it-IT" sz="1200" b="1" i="0" kern="1200" dirty="0">
                <a:solidFill>
                  <a:schemeClr val="tx1"/>
                </a:solidFill>
                <a:effectLst/>
                <a:latin typeface="+mn-lt"/>
                <a:ea typeface="+mn-ea"/>
                <a:cs typeface="+mn-cs"/>
              </a:rPr>
              <a:t> </a:t>
            </a:r>
            <a:r>
              <a:rPr lang="it-IT" sz="1200" b="1" i="0" kern="1200" dirty="0" err="1">
                <a:solidFill>
                  <a:schemeClr val="tx1"/>
                </a:solidFill>
                <a:effectLst/>
                <a:latin typeface="+mn-lt"/>
                <a:ea typeface="+mn-ea"/>
                <a:cs typeface="+mn-cs"/>
              </a:rPr>
              <a:t>repercussions</a:t>
            </a:r>
            <a:r>
              <a:rPr lang="it-IT" sz="1200" b="1" i="0" kern="1200" dirty="0">
                <a:solidFill>
                  <a:schemeClr val="tx1"/>
                </a:solidFill>
                <a:effectLst/>
                <a:latin typeface="+mn-lt"/>
                <a:ea typeface="+mn-ea"/>
                <a:cs typeface="+mn-cs"/>
              </a:rPr>
              <a:t> to </a:t>
            </a:r>
            <a:r>
              <a:rPr lang="it-IT" sz="1200" b="1" i="0" kern="1200" dirty="0" err="1">
                <a:solidFill>
                  <a:schemeClr val="tx1"/>
                </a:solidFill>
                <a:effectLst/>
                <a:latin typeface="+mn-lt"/>
                <a:ea typeface="+mn-ea"/>
                <a:cs typeface="+mn-cs"/>
              </a:rPr>
              <a:t>my</a:t>
            </a:r>
            <a:r>
              <a:rPr lang="it-IT" sz="1200" b="1" i="0" kern="1200" dirty="0">
                <a:solidFill>
                  <a:schemeClr val="tx1"/>
                </a:solidFill>
                <a:effectLst/>
                <a:latin typeface="+mn-lt"/>
                <a:ea typeface="+mn-ea"/>
                <a:cs typeface="+mn-cs"/>
              </a:rPr>
              <a:t> career, I </a:t>
            </a:r>
            <a:r>
              <a:rPr lang="it-IT" sz="1200" b="1" i="0" kern="1200" dirty="0" err="1">
                <a:solidFill>
                  <a:schemeClr val="tx1"/>
                </a:solidFill>
                <a:effectLst/>
                <a:latin typeface="+mn-lt"/>
                <a:ea typeface="+mn-ea"/>
                <a:cs typeface="+mn-cs"/>
              </a:rPr>
              <a:t>acted</a:t>
            </a:r>
            <a:r>
              <a:rPr lang="it-IT" sz="1200" b="1" i="0" kern="1200" dirty="0">
                <a:solidFill>
                  <a:schemeClr val="tx1"/>
                </a:solidFill>
                <a:effectLst/>
                <a:latin typeface="+mn-lt"/>
                <a:ea typeface="+mn-ea"/>
                <a:cs typeface="+mn-cs"/>
              </a:rPr>
              <a:t> in </a:t>
            </a:r>
            <a:r>
              <a:rPr lang="it-IT" sz="1200" b="1" i="0" kern="1200" dirty="0" err="1">
                <a:solidFill>
                  <a:schemeClr val="tx1"/>
                </a:solidFill>
                <a:effectLst/>
                <a:latin typeface="+mn-lt"/>
                <a:ea typeface="+mn-ea"/>
                <a:cs typeface="+mn-cs"/>
              </a:rPr>
              <a:t>what</a:t>
            </a:r>
            <a:r>
              <a:rPr lang="it-IT" sz="1200" b="1" i="0" kern="1200" dirty="0">
                <a:solidFill>
                  <a:schemeClr val="tx1"/>
                </a:solidFill>
                <a:effectLst/>
                <a:latin typeface="+mn-lt"/>
                <a:ea typeface="+mn-ea"/>
                <a:cs typeface="+mn-cs"/>
              </a:rPr>
              <a:t> I </a:t>
            </a:r>
            <a:r>
              <a:rPr lang="it-IT" sz="1200" b="1" i="0" kern="1200" dirty="0" err="1">
                <a:solidFill>
                  <a:schemeClr val="tx1"/>
                </a:solidFill>
                <a:effectLst/>
                <a:latin typeface="+mn-lt"/>
                <a:ea typeface="+mn-ea"/>
                <a:cs typeface="+mn-cs"/>
              </a:rPr>
              <a:t>believed</a:t>
            </a:r>
            <a:r>
              <a:rPr lang="it-IT" sz="1200" b="1" i="0" kern="1200" dirty="0">
                <a:solidFill>
                  <a:schemeClr val="tx1"/>
                </a:solidFill>
                <a:effectLst/>
                <a:latin typeface="+mn-lt"/>
                <a:ea typeface="+mn-ea"/>
                <a:cs typeface="+mn-cs"/>
              </a:rPr>
              <a:t> </a:t>
            </a:r>
            <a:r>
              <a:rPr lang="it-IT" sz="1200" b="1" i="0" kern="1200" dirty="0" err="1">
                <a:solidFill>
                  <a:schemeClr val="tx1"/>
                </a:solidFill>
                <a:effectLst/>
                <a:latin typeface="+mn-lt"/>
                <a:ea typeface="+mn-ea"/>
                <a:cs typeface="+mn-cs"/>
              </a:rPr>
              <a:t>was</a:t>
            </a:r>
            <a:r>
              <a:rPr lang="it-IT" sz="1200" b="1" i="0" kern="1200" dirty="0">
                <a:solidFill>
                  <a:schemeClr val="tx1"/>
                </a:solidFill>
                <a:effectLst/>
                <a:latin typeface="+mn-lt"/>
                <a:ea typeface="+mn-ea"/>
                <a:cs typeface="+mn-cs"/>
              </a:rPr>
              <a:t> in the best </a:t>
            </a:r>
            <a:r>
              <a:rPr lang="it-IT" sz="1200" b="1" i="0" kern="1200" dirty="0" err="1">
                <a:solidFill>
                  <a:schemeClr val="tx1"/>
                </a:solidFill>
                <a:effectLst/>
                <a:latin typeface="+mn-lt"/>
                <a:ea typeface="+mn-ea"/>
                <a:cs typeface="+mn-cs"/>
              </a:rPr>
              <a:t>interest</a:t>
            </a:r>
            <a:r>
              <a:rPr lang="it-IT" sz="1200" b="1" i="0" kern="1200" dirty="0">
                <a:solidFill>
                  <a:schemeClr val="tx1"/>
                </a:solidFill>
                <a:effectLst/>
                <a:latin typeface="+mn-lt"/>
                <a:ea typeface="+mn-ea"/>
                <a:cs typeface="+mn-cs"/>
              </a:rPr>
              <a:t> of the </a:t>
            </a:r>
            <a:r>
              <a:rPr lang="it-IT" sz="1200" b="1" i="0" kern="1200" dirty="0" err="1">
                <a:solidFill>
                  <a:schemeClr val="tx1"/>
                </a:solidFill>
                <a:effectLst/>
                <a:latin typeface="+mn-lt"/>
                <a:ea typeface="+mn-ea"/>
                <a:cs typeface="+mn-cs"/>
              </a:rPr>
              <a:t>Sailors</a:t>
            </a:r>
            <a:r>
              <a:rPr lang="it-IT" sz="1200" b="1" i="0" kern="1200" dirty="0">
                <a:solidFill>
                  <a:schemeClr val="tx1"/>
                </a:solidFill>
                <a:effectLst/>
                <a:latin typeface="+mn-lt"/>
                <a:ea typeface="+mn-ea"/>
                <a:cs typeface="+mn-cs"/>
              </a:rPr>
              <a:t> </a:t>
            </a:r>
            <a:r>
              <a:rPr lang="it-IT" sz="1200" b="1" i="0" kern="1200" dirty="0" err="1">
                <a:solidFill>
                  <a:schemeClr val="tx1"/>
                </a:solidFill>
                <a:effectLst/>
                <a:latin typeface="+mn-lt"/>
                <a:ea typeface="+mn-ea"/>
                <a:cs typeface="+mn-cs"/>
              </a:rPr>
              <a:t>aboard</a:t>
            </a:r>
            <a:r>
              <a:rPr lang="it-IT" sz="1200" b="1" i="0" kern="1200" dirty="0">
                <a:solidFill>
                  <a:schemeClr val="tx1"/>
                </a:solidFill>
                <a:effectLst/>
                <a:latin typeface="+mn-lt"/>
                <a:ea typeface="+mn-ea"/>
                <a:cs typeface="+mn-cs"/>
              </a:rPr>
              <a:t> TR.”</a:t>
            </a:r>
            <a:endParaRPr lang="it-IT" sz="1200" b="1"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752DDF1E-E8A7-428A-BE95-E87F6133163A}" type="slidenum">
              <a:rPr lang="it-IT" smtClean="0"/>
              <a:t>22</a:t>
            </a:fld>
            <a:endParaRPr lang="it-IT"/>
          </a:p>
        </p:txBody>
      </p:sp>
    </p:spTree>
    <p:extLst>
      <p:ext uri="{BB962C8B-B14F-4D97-AF65-F5344CB8AC3E}">
        <p14:creationId xmlns:p14="http://schemas.microsoft.com/office/powerpoint/2010/main" val="825436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senso della vita viene prima del senso degli affari» _ Commentando l’attuale situazione conseguente alla epidemia COVID-19</a:t>
            </a:r>
          </a:p>
        </p:txBody>
      </p:sp>
      <p:sp>
        <p:nvSpPr>
          <p:cNvPr id="4" name="Segnaposto numero diapositiva 3"/>
          <p:cNvSpPr>
            <a:spLocks noGrp="1"/>
          </p:cNvSpPr>
          <p:nvPr>
            <p:ph type="sldNum" sz="quarter" idx="5"/>
          </p:nvPr>
        </p:nvSpPr>
        <p:spPr/>
        <p:txBody>
          <a:bodyPr/>
          <a:lstStyle/>
          <a:p>
            <a:fld id="{752DDF1E-E8A7-428A-BE95-E87F6133163A}" type="slidenum">
              <a:rPr lang="it-IT" smtClean="0"/>
              <a:t>23</a:t>
            </a:fld>
            <a:endParaRPr lang="it-IT"/>
          </a:p>
        </p:txBody>
      </p:sp>
    </p:spTree>
    <p:extLst>
      <p:ext uri="{BB962C8B-B14F-4D97-AF65-F5344CB8AC3E}">
        <p14:creationId xmlns:p14="http://schemas.microsoft.com/office/powerpoint/2010/main" val="443252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Valori a confronto… Discernimento … Segni dei tempi …</a:t>
            </a:r>
          </a:p>
          <a:p>
            <a:r>
              <a:rPr lang="it-IT" dirty="0"/>
              <a:t>Magari anche qualche cosa da imparare dalle altre culture … =&gt; prossima slide</a:t>
            </a:r>
          </a:p>
        </p:txBody>
      </p:sp>
      <p:sp>
        <p:nvSpPr>
          <p:cNvPr id="4" name="Segnaposto numero diapositiva 3"/>
          <p:cNvSpPr>
            <a:spLocks noGrp="1"/>
          </p:cNvSpPr>
          <p:nvPr>
            <p:ph type="sldNum" sz="quarter" idx="10"/>
          </p:nvPr>
        </p:nvSpPr>
        <p:spPr/>
        <p:txBody>
          <a:bodyPr/>
          <a:lstStyle/>
          <a:p>
            <a:fld id="{752DDF1E-E8A7-428A-BE95-E87F6133163A}" type="slidenum">
              <a:rPr lang="it-IT" smtClean="0"/>
              <a:t>24</a:t>
            </a:fld>
            <a:endParaRPr lang="it-IT"/>
          </a:p>
        </p:txBody>
      </p:sp>
    </p:spTree>
    <p:extLst>
      <p:ext uri="{BB962C8B-B14F-4D97-AF65-F5344CB8AC3E}">
        <p14:creationId xmlns:p14="http://schemas.microsoft.com/office/powerpoint/2010/main" val="1941953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Perché politica sanitaria vincente in South Korea  (celebrata dalla trionfale vittoria elettorale di aprile 2020 del presidente in carica Moon </a:t>
            </a:r>
            <a:r>
              <a:rPr lang="it-IT" dirty="0" err="1"/>
              <a:t>Jae</a:t>
            </a:r>
            <a:r>
              <a:rPr lang="it-IT" dirty="0"/>
              <a:t>-in):</a:t>
            </a:r>
          </a:p>
          <a:p>
            <a:r>
              <a:rPr lang="it-IT" dirty="0"/>
              <a:t>Preparati organizzativamente (piano emergenza </a:t>
            </a:r>
            <a:r>
              <a:rPr lang="it-IT" dirty="0" err="1"/>
              <a:t>ecc</a:t>
            </a:r>
            <a:r>
              <a:rPr lang="it-IT" dirty="0"/>
              <a:t>) dopo l’esperienza della SARS (2002-2003), con scorte di DPI, reagenti ecc. Hanno subito individuato e tracciato tutti i contatti dei primi casi con </a:t>
            </a:r>
            <a:r>
              <a:rPr lang="it-IT" dirty="0" err="1"/>
              <a:t>tests</a:t>
            </a:r>
            <a:r>
              <a:rPr lang="it-IT" dirty="0"/>
              <a:t> a tappeto e quarantene mirate che hanno permesso di evitare un </a:t>
            </a:r>
            <a:r>
              <a:rPr lang="it-IT" dirty="0" err="1"/>
              <a:t>lockdown</a:t>
            </a:r>
            <a:r>
              <a:rPr lang="it-IT" dirty="0"/>
              <a:t> generale, bloccare l’economia ecc. Ma soprattutto ha fatto molti meno infetti e morti rispetto al totale della popolazione. </a:t>
            </a:r>
            <a:r>
              <a:rPr lang="it-IT" dirty="0" err="1"/>
              <a:t>App</a:t>
            </a:r>
            <a:r>
              <a:rPr lang="it-IT" dirty="0"/>
              <a:t> nei telefonini per individuare subito chi ha contatti con persone che risultano infette e controllarli subito; anche controllo che non facciano movimenti inutili i cittadini in quarantena… Mentalità confuciano-shintoista di responsabilità collettiva molto alta!!!!</a:t>
            </a:r>
          </a:p>
        </p:txBody>
      </p:sp>
      <p:sp>
        <p:nvSpPr>
          <p:cNvPr id="4" name="Segnaposto numero diapositiva 3"/>
          <p:cNvSpPr>
            <a:spLocks noGrp="1"/>
          </p:cNvSpPr>
          <p:nvPr>
            <p:ph type="sldNum" sz="quarter" idx="5"/>
          </p:nvPr>
        </p:nvSpPr>
        <p:spPr/>
        <p:txBody>
          <a:bodyPr/>
          <a:lstStyle/>
          <a:p>
            <a:fld id="{752DDF1E-E8A7-428A-BE95-E87F6133163A}" type="slidenum">
              <a:rPr lang="it-IT" smtClean="0"/>
              <a:t>25</a:t>
            </a:fld>
            <a:endParaRPr lang="it-IT"/>
          </a:p>
        </p:txBody>
      </p:sp>
    </p:spTree>
    <p:extLst>
      <p:ext uri="{BB962C8B-B14F-4D97-AF65-F5344CB8AC3E}">
        <p14:creationId xmlns:p14="http://schemas.microsoft.com/office/powerpoint/2010/main" val="620607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Europa non eravamo più abituati da secoli alle pestilenze … Stessi paramenti, paure, relazioni umane sovvertite e infrante…</a:t>
            </a:r>
          </a:p>
          <a:p>
            <a:r>
              <a:rPr lang="it-IT" dirty="0"/>
              <a:t>Le varie risposte esistenziali, le </a:t>
            </a:r>
            <a:r>
              <a:rPr lang="it-IT" dirty="0" err="1"/>
              <a:t>coping</a:t>
            </a:r>
            <a:r>
              <a:rPr lang="it-IT" dirty="0"/>
              <a:t> </a:t>
            </a:r>
            <a:r>
              <a:rPr lang="it-IT" dirty="0" err="1"/>
              <a:t>strategies</a:t>
            </a:r>
            <a:r>
              <a:rPr lang="it-IT" dirty="0"/>
              <a:t> e le elaborazioni filosofiche che ogni persona ha sviluppato di fronte a questo vecchio/nuovo fenomeno sono tutte segni dei tempi, tutte hanno qualcosa da insegnarci e dobbiamo fare discernimento nell’accoglierle, rifiutarle o subirle con più o meno resilienza…</a:t>
            </a:r>
          </a:p>
        </p:txBody>
      </p:sp>
      <p:sp>
        <p:nvSpPr>
          <p:cNvPr id="4" name="Segnaposto numero diapositiva 3"/>
          <p:cNvSpPr>
            <a:spLocks noGrp="1"/>
          </p:cNvSpPr>
          <p:nvPr>
            <p:ph type="sldNum" sz="quarter" idx="10"/>
          </p:nvPr>
        </p:nvSpPr>
        <p:spPr/>
        <p:txBody>
          <a:bodyPr/>
          <a:lstStyle/>
          <a:p>
            <a:fld id="{752DDF1E-E8A7-428A-BE95-E87F6133163A}" type="slidenum">
              <a:rPr lang="it-IT" smtClean="0"/>
              <a:t>26</a:t>
            </a:fld>
            <a:endParaRPr lang="it-IT"/>
          </a:p>
        </p:txBody>
      </p:sp>
    </p:spTree>
    <p:extLst>
      <p:ext uri="{BB962C8B-B14F-4D97-AF65-F5344CB8AC3E}">
        <p14:creationId xmlns:p14="http://schemas.microsoft.com/office/powerpoint/2010/main" val="1198150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Esempi di reazione esistenziale / </a:t>
            </a:r>
            <a:r>
              <a:rPr lang="it-IT" dirty="0" err="1"/>
              <a:t>coping</a:t>
            </a:r>
            <a:r>
              <a:rPr lang="it-IT" dirty="0"/>
              <a:t> </a:t>
            </a:r>
            <a:r>
              <a:rPr lang="it-IT" dirty="0" err="1"/>
              <a:t>strategy</a:t>
            </a:r>
            <a:r>
              <a:rPr lang="it-IT" dirty="0"/>
              <a:t> di fronte alla situazione di pestilenza.</a:t>
            </a:r>
          </a:p>
          <a:p>
            <a:r>
              <a:rPr lang="it-IT" dirty="0"/>
              <a:t>Albert </a:t>
            </a:r>
            <a:r>
              <a:rPr lang="it-IT" dirty="0" err="1"/>
              <a:t>Camus</a:t>
            </a:r>
            <a:r>
              <a:rPr lang="it-IT" dirty="0"/>
              <a:t> («La peste») =&gt; reazioni alla pestilenza del tutto individualistiche (esistenzialisticamente sono tutti gettati nella vita isolati): chi fa business, chi si isola, chi si dispera e anche chi riscopre una germinale, istintiva, disperata necessità di avere e dare solidarietà. In modo del tutto laico passa da individuo a persona (individuo relazionato che trova proprio nella interazione con gli altri il senso di sé e della vita.</a:t>
            </a:r>
          </a:p>
          <a:p>
            <a:r>
              <a:rPr lang="it-IT" dirty="0"/>
              <a:t>Alessandro Manzoni («I promessi sposi» – la peste a Milano nel 1630 – «Storia della colonna infame») =&gt; empatia, carità cristiana, forse peste = giustizia divina, ma a me sembra piuttosto l’evangelica lettura «Dio fa piovere e manda il sole sui giusti e sugli ingiusti …».</a:t>
            </a:r>
          </a:p>
          <a:p>
            <a:r>
              <a:rPr lang="it-IT" dirty="0"/>
              <a:t>Giovanni Boccaccio («Decameron»): un gruppo di privilegiati  Fiorentini (giovani nobili benestanti), quando la peste arriva a Firenze, si isolano in quarantena in una bella villa e hanno l’unico problema di come passare il tempo questi 10 giorni prima di tornarsene in città. Decidono di raccontarsi delle storie e così non annoiarsi…</a:t>
            </a:r>
          </a:p>
          <a:p>
            <a:r>
              <a:rPr lang="it-IT" dirty="0"/>
              <a:t>José </a:t>
            </a:r>
            <a:r>
              <a:rPr lang="it-IT" dirty="0" err="1"/>
              <a:t>Saramago</a:t>
            </a:r>
            <a:r>
              <a:rPr lang="it-IT" dirty="0"/>
              <a:t> («</a:t>
            </a:r>
            <a:r>
              <a:rPr lang="it-IT" dirty="0" err="1"/>
              <a:t>Ensaio</a:t>
            </a:r>
            <a:r>
              <a:rPr lang="it-IT" dirty="0"/>
              <a:t> </a:t>
            </a:r>
            <a:r>
              <a:rPr lang="it-IT" dirty="0" err="1"/>
              <a:t>sobre</a:t>
            </a:r>
            <a:r>
              <a:rPr lang="it-IT" dirty="0"/>
              <a:t> a </a:t>
            </a:r>
            <a:r>
              <a:rPr lang="it-IT" dirty="0" err="1"/>
              <a:t>cegueira</a:t>
            </a:r>
            <a:r>
              <a:rPr lang="it-IT" dirty="0"/>
              <a:t>» = «</a:t>
            </a:r>
            <a:r>
              <a:rPr lang="it-IT" dirty="0" err="1"/>
              <a:t>Blindness</a:t>
            </a:r>
            <a:r>
              <a:rPr lang="it-IT" dirty="0"/>
              <a:t>» = «Cecità», 1995) =&gt; la società era già «cieca» prima che arrivasse l’epidemia per la sua indifferenza e mancanza di solidarietà; anche nella nuova realtà che fa piazza pulita del potere e dei rapporti sociali precedenti, non sbocciano equità e rispetto, ma brutale sperequazione; continua – o torna – a vedere solo chi si ribella a questo stato di cose…</a:t>
            </a:r>
          </a:p>
        </p:txBody>
      </p:sp>
      <p:sp>
        <p:nvSpPr>
          <p:cNvPr id="4" name="Segnaposto numero diapositiva 3"/>
          <p:cNvSpPr>
            <a:spLocks noGrp="1"/>
          </p:cNvSpPr>
          <p:nvPr>
            <p:ph type="sldNum" sz="quarter" idx="5"/>
          </p:nvPr>
        </p:nvSpPr>
        <p:spPr/>
        <p:txBody>
          <a:bodyPr/>
          <a:lstStyle/>
          <a:p>
            <a:fld id="{752DDF1E-E8A7-428A-BE95-E87F6133163A}" type="slidenum">
              <a:rPr lang="it-IT" smtClean="0"/>
              <a:t>27</a:t>
            </a:fld>
            <a:endParaRPr lang="it-IT"/>
          </a:p>
        </p:txBody>
      </p:sp>
    </p:spTree>
    <p:extLst>
      <p:ext uri="{BB962C8B-B14F-4D97-AF65-F5344CB8AC3E}">
        <p14:creationId xmlns:p14="http://schemas.microsoft.com/office/powerpoint/2010/main" val="2915067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Siamo qui a disposizione per condividere</a:t>
            </a:r>
            <a:r>
              <a:rPr lang="it-IT" baseline="0" dirty="0"/>
              <a:t> tutti i «segni dei tempi» che la pandemia COVID-19 ci ha fatto scoprire e per fare discernimento aiutandoci a vicenda…</a:t>
            </a:r>
            <a:endParaRPr lang="it-IT" dirty="0"/>
          </a:p>
        </p:txBody>
      </p:sp>
      <p:sp>
        <p:nvSpPr>
          <p:cNvPr id="4" name="Segnaposto numero diapositiva 3"/>
          <p:cNvSpPr>
            <a:spLocks noGrp="1"/>
          </p:cNvSpPr>
          <p:nvPr>
            <p:ph type="sldNum" sz="quarter" idx="10"/>
          </p:nvPr>
        </p:nvSpPr>
        <p:spPr/>
        <p:txBody>
          <a:bodyPr/>
          <a:lstStyle/>
          <a:p>
            <a:fld id="{752DDF1E-E8A7-428A-BE95-E87F6133163A}" type="slidenum">
              <a:rPr lang="it-IT" smtClean="0"/>
              <a:t>28</a:t>
            </a:fld>
            <a:endParaRPr lang="it-IT"/>
          </a:p>
        </p:txBody>
      </p:sp>
    </p:spTree>
    <p:extLst>
      <p:ext uri="{BB962C8B-B14F-4D97-AF65-F5344CB8AC3E}">
        <p14:creationId xmlns:p14="http://schemas.microsoft.com/office/powerpoint/2010/main" val="3698381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000" dirty="0"/>
              <a:t>L’urlo di </a:t>
            </a:r>
            <a:r>
              <a:rPr lang="it-IT" sz="1000" dirty="0" err="1"/>
              <a:t>Edvard</a:t>
            </a:r>
            <a:r>
              <a:rPr lang="it-IT" sz="1000" dirty="0"/>
              <a:t> </a:t>
            </a:r>
            <a:r>
              <a:rPr lang="it-IT" sz="1000" dirty="0" err="1"/>
              <a:t>Munch</a:t>
            </a:r>
            <a:r>
              <a:rPr lang="it-IT" sz="1000" dirty="0"/>
              <a:t> (Norvegese, 1863-1944)</a:t>
            </a:r>
            <a:r>
              <a:rPr lang="it-IT" sz="1000" baseline="0" dirty="0"/>
              <a:t> esprime bene l’angoscia esistenziale, sotto questo cielo rosseggiante, di fronte ad un mondo cui non si riesce a dare un senso… </a:t>
            </a:r>
          </a:p>
          <a:p>
            <a:r>
              <a:rPr lang="it-IT" sz="1000" b="1" baseline="0" dirty="0"/>
              <a:t>DISCERNIMENTO</a:t>
            </a:r>
            <a:r>
              <a:rPr lang="it-IT" sz="1000" baseline="0" dirty="0"/>
              <a:t>: dal latino discernere, composto da </a:t>
            </a:r>
            <a:r>
              <a:rPr lang="it-IT" sz="1000" baseline="0" dirty="0" err="1"/>
              <a:t>dis</a:t>
            </a:r>
            <a:r>
              <a:rPr lang="it-IT" sz="1000" baseline="0" dirty="0"/>
              <a:t>- separare e cernere scegliere. </a:t>
            </a:r>
            <a:r>
              <a:rPr lang="it-IT" sz="1000" b="1" baseline="0" dirty="0"/>
              <a:t>Scegliere separando. </a:t>
            </a:r>
            <a:r>
              <a:rPr lang="it-IT" sz="1000" baseline="0" dirty="0"/>
              <a:t>Separando che cosa? Come procedura logica, separando i singoli elementi del problema in modo da affrontarli analiticamente, ma in senso evangelico, vuol dire saper cogliere (separare dalla massa di afferenze che ci bombardano il cervello) i segni del Regno in embrione, magari nascosto, ma che può crescere, anche per mezzo nostro.</a:t>
            </a:r>
          </a:p>
          <a:p>
            <a:r>
              <a:rPr lang="it-IT" sz="1000" baseline="0" dirty="0"/>
              <a:t>Paolo VI rese famose le parole «segni dei tempi» nell’udienza generale del 16/04/1969:</a:t>
            </a:r>
          </a:p>
          <a:p>
            <a:r>
              <a:rPr lang="it-IT" sz="1000" b="0" i="0" kern="1200" dirty="0">
                <a:solidFill>
                  <a:schemeClr val="tx1"/>
                </a:solidFill>
                <a:effectLst/>
                <a:latin typeface="+mn-lt"/>
                <a:ea typeface="+mn-ea"/>
                <a:cs typeface="+mn-cs"/>
              </a:rPr>
              <a:t>Uno degli atteggiamenti caratteristici della Chiesa dopo il Concilio è quello d’una particolare attenzione sopra la realtà umana, considerata storicamente; cioè sopra i fatti, gli avvenimenti, i fenomeni del nostro tempo. Una parola del Concilio è entrata nelle nostre abitudini: quella di scrutare «i segni dei tempi». Ecco una espressione, che ha una lontana reminiscenza evangelica: «Non sapete distinguere - chiede una volta Gesù ai suoi ostili e malfidi ascoltatori - i segni dei tempi?» (</a:t>
            </a:r>
            <a:r>
              <a:rPr lang="it-IT" sz="1000" b="0" i="1" kern="1200" dirty="0" err="1">
                <a:solidFill>
                  <a:schemeClr val="tx1"/>
                </a:solidFill>
                <a:effectLst/>
                <a:latin typeface="+mn-lt"/>
                <a:ea typeface="+mn-ea"/>
                <a:cs typeface="+mn-cs"/>
              </a:rPr>
              <a:t>Matth</a:t>
            </a:r>
            <a:r>
              <a:rPr lang="it-IT" sz="1000" b="0" i="0" kern="1200" dirty="0">
                <a:solidFill>
                  <a:schemeClr val="tx1"/>
                </a:solidFill>
                <a:effectLst/>
                <a:latin typeface="+mn-lt"/>
                <a:ea typeface="+mn-ea"/>
                <a:cs typeface="+mn-cs"/>
              </a:rPr>
              <a:t>. 16, 4). Il Signore alludeva allora ai prodigi ch’Egli andava compiendo, e che dovevano indicare l’avvento dell’ora messianica. Ma l’espressione ha oggi, sulla stessa linea, se vogliamo, un significato nuovo di grande importanza: la riprese infatti Papa Giovanni XXIII nella Costituzione apostolica, con la quale indisse il Concilio Ecumenico Vaticano II, quando, dopo aver osservato le tristi condizioni spirituali del mondo contemporaneo, volle rianimare la speranza della Chiesa, scrivendo: «A noi piace collocare una fermissima fiducia del divino Salvatore ... che ci esorta a riconoscere i segni dei tempi», così che «vediamo fra tenebre oscure numerosi indizi, i quali sembrano annunciare tempi migliori per la Chiesa e per il genere umano» (</a:t>
            </a:r>
            <a:r>
              <a:rPr lang="it-IT" sz="1000" b="0" i="1" kern="1200" dirty="0">
                <a:solidFill>
                  <a:schemeClr val="tx1"/>
                </a:solidFill>
                <a:effectLst/>
                <a:latin typeface="+mn-lt"/>
                <a:ea typeface="+mn-ea"/>
                <a:cs typeface="+mn-cs"/>
              </a:rPr>
              <a:t>A.A.S. </a:t>
            </a:r>
            <a:r>
              <a:rPr lang="it-IT" sz="1000" b="0" i="0" kern="1200" dirty="0">
                <a:solidFill>
                  <a:schemeClr val="tx1"/>
                </a:solidFill>
                <a:effectLst/>
                <a:latin typeface="+mn-lt"/>
                <a:ea typeface="+mn-ea"/>
                <a:cs typeface="+mn-cs"/>
              </a:rPr>
              <a:t>1962, p. 6). I segni dei tempi sono, in questo senso, dei </a:t>
            </a:r>
            <a:r>
              <a:rPr lang="it-IT" sz="1000" b="1" i="0" kern="1200" dirty="0">
                <a:solidFill>
                  <a:schemeClr val="tx1"/>
                </a:solidFill>
                <a:effectLst/>
                <a:latin typeface="+mn-lt"/>
                <a:ea typeface="+mn-ea"/>
                <a:cs typeface="+mn-cs"/>
              </a:rPr>
              <a:t>presagi di condizioni migliori</a:t>
            </a:r>
            <a:r>
              <a:rPr lang="it-IT" sz="1000" b="0" i="0" kern="1200" dirty="0">
                <a:solidFill>
                  <a:schemeClr val="tx1"/>
                </a:solidFill>
                <a:effectLst/>
                <a:latin typeface="+mn-lt"/>
                <a:ea typeface="+mn-ea"/>
                <a:cs typeface="+mn-cs"/>
              </a:rPr>
              <a:t>.</a:t>
            </a:r>
            <a:endParaRPr lang="it-IT" sz="1000" dirty="0"/>
          </a:p>
        </p:txBody>
      </p:sp>
      <p:sp>
        <p:nvSpPr>
          <p:cNvPr id="4" name="Segnaposto numero diapositiva 3"/>
          <p:cNvSpPr>
            <a:spLocks noGrp="1"/>
          </p:cNvSpPr>
          <p:nvPr>
            <p:ph type="sldNum" sz="quarter" idx="10"/>
          </p:nvPr>
        </p:nvSpPr>
        <p:spPr/>
        <p:txBody>
          <a:bodyPr/>
          <a:lstStyle/>
          <a:p>
            <a:fld id="{752DDF1E-E8A7-428A-BE95-E87F6133163A}" type="slidenum">
              <a:rPr lang="it-IT" smtClean="0"/>
              <a:t>3</a:t>
            </a:fld>
            <a:endParaRPr lang="it-IT"/>
          </a:p>
        </p:txBody>
      </p:sp>
    </p:spTree>
    <p:extLst>
      <p:ext uri="{BB962C8B-B14F-4D97-AF65-F5344CB8AC3E}">
        <p14:creationId xmlns:p14="http://schemas.microsoft.com/office/powerpoint/2010/main" val="2870802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CRESCITA: Luca </a:t>
            </a:r>
            <a:r>
              <a:rPr lang="it-IT" dirty="0" err="1"/>
              <a:t>Mercalli</a:t>
            </a:r>
            <a:r>
              <a:rPr lang="it-IT" dirty="0"/>
              <a:t> =&gt; in natura una sola cosa cresce sempre e soltanto, intrinsecamente e univocamente votato a questo destino: il tumore! Che certamente non è una bella cosa…</a:t>
            </a:r>
          </a:p>
          <a:p>
            <a:r>
              <a:rPr lang="it-IT" dirty="0"/>
              <a:t>HOMO SAPIENS </a:t>
            </a:r>
            <a:r>
              <a:rPr lang="it-IT" dirty="0" err="1"/>
              <a:t>SAPIENS</a:t>
            </a:r>
            <a:r>
              <a:rPr lang="it-IT" dirty="0"/>
              <a:t> (forse troppo sapiens…), </a:t>
            </a:r>
            <a:r>
              <a:rPr lang="it-IT" dirty="0" err="1"/>
              <a:t>erectus</a:t>
            </a:r>
            <a:r>
              <a:rPr lang="it-IT" dirty="0"/>
              <a:t>, </a:t>
            </a:r>
            <a:r>
              <a:rPr lang="it-IT" dirty="0" err="1"/>
              <a:t>faber</a:t>
            </a:r>
            <a:r>
              <a:rPr lang="it-IT" dirty="0"/>
              <a:t>. Capace di autogestirsi e </a:t>
            </a:r>
            <a:r>
              <a:rPr lang="it-IT" dirty="0" err="1"/>
              <a:t>autoproteggersi</a:t>
            </a:r>
            <a:r>
              <a:rPr lang="it-IT" dirty="0"/>
              <a:t> in tutto e per tutto…</a:t>
            </a:r>
          </a:p>
        </p:txBody>
      </p:sp>
      <p:sp>
        <p:nvSpPr>
          <p:cNvPr id="4" name="Segnaposto numero diapositiva 3"/>
          <p:cNvSpPr>
            <a:spLocks noGrp="1"/>
          </p:cNvSpPr>
          <p:nvPr>
            <p:ph type="sldNum" sz="quarter" idx="10"/>
          </p:nvPr>
        </p:nvSpPr>
        <p:spPr/>
        <p:txBody>
          <a:bodyPr/>
          <a:lstStyle/>
          <a:p>
            <a:fld id="{752DDF1E-E8A7-428A-BE95-E87F6133163A}" type="slidenum">
              <a:rPr lang="it-IT" smtClean="0"/>
              <a:t>4</a:t>
            </a:fld>
            <a:endParaRPr lang="it-IT"/>
          </a:p>
        </p:txBody>
      </p:sp>
    </p:spTree>
    <p:extLst>
      <p:ext uri="{BB962C8B-B14F-4D97-AF65-F5344CB8AC3E}">
        <p14:creationId xmlns:p14="http://schemas.microsoft.com/office/powerpoint/2010/main" val="1216645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Attenzione! Non bufale per le sofferenze che avevano causato alle popolazioni lontane che ne erano state colpite, ma circa una imminente espansione delle epidemie nei Paesi ad alto reddito: eravamo tutti lì ad aspettare il nemico all’orizzonte come nel Deserto dei Tartari ma poi non arrivava mai nessun caso.</a:t>
            </a:r>
          </a:p>
        </p:txBody>
      </p:sp>
      <p:sp>
        <p:nvSpPr>
          <p:cNvPr id="4" name="Segnaposto numero diapositiva 3"/>
          <p:cNvSpPr>
            <a:spLocks noGrp="1"/>
          </p:cNvSpPr>
          <p:nvPr>
            <p:ph type="sldNum" sz="quarter" idx="10"/>
          </p:nvPr>
        </p:nvSpPr>
        <p:spPr/>
        <p:txBody>
          <a:bodyPr/>
          <a:lstStyle/>
          <a:p>
            <a:fld id="{22B04A09-977E-4435-BB6B-9A9FA0998CC1}" type="slidenum">
              <a:rPr lang="it-IT" smtClean="0"/>
              <a:t>5</a:t>
            </a:fld>
            <a:endParaRPr lang="it-IT"/>
          </a:p>
        </p:txBody>
      </p:sp>
    </p:spTree>
    <p:extLst>
      <p:ext uri="{BB962C8B-B14F-4D97-AF65-F5344CB8AC3E}">
        <p14:creationId xmlns:p14="http://schemas.microsoft.com/office/powerpoint/2010/main" val="3933867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2DDF1E-E8A7-428A-BE95-E87F6133163A}" type="slidenum">
              <a:rPr lang="it-IT" smtClean="0"/>
              <a:t>6</a:t>
            </a:fld>
            <a:endParaRPr lang="it-IT"/>
          </a:p>
        </p:txBody>
      </p:sp>
    </p:spTree>
    <p:extLst>
      <p:ext uri="{BB962C8B-B14F-4D97-AF65-F5344CB8AC3E}">
        <p14:creationId xmlns:p14="http://schemas.microsoft.com/office/powerpoint/2010/main" val="4273517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era più una tragedia «lontana» , anzi colpiva particolarmente le nazioni più fortunate…</a:t>
            </a:r>
          </a:p>
        </p:txBody>
      </p:sp>
      <p:sp>
        <p:nvSpPr>
          <p:cNvPr id="4" name="Segnaposto numero diapositiva 3"/>
          <p:cNvSpPr>
            <a:spLocks noGrp="1"/>
          </p:cNvSpPr>
          <p:nvPr>
            <p:ph type="sldNum" sz="quarter" idx="5"/>
          </p:nvPr>
        </p:nvSpPr>
        <p:spPr/>
        <p:txBody>
          <a:bodyPr/>
          <a:lstStyle/>
          <a:p>
            <a:fld id="{752DDF1E-E8A7-428A-BE95-E87F6133163A}" type="slidenum">
              <a:rPr lang="it-IT" smtClean="0"/>
              <a:t>7</a:t>
            </a:fld>
            <a:endParaRPr lang="it-IT"/>
          </a:p>
        </p:txBody>
      </p:sp>
    </p:spTree>
    <p:extLst>
      <p:ext uri="{BB962C8B-B14F-4D97-AF65-F5344CB8AC3E}">
        <p14:creationId xmlns:p14="http://schemas.microsoft.com/office/powerpoint/2010/main" val="1511796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752DDF1E-E8A7-428A-BE95-E87F6133163A}" type="slidenum">
              <a:rPr lang="it-IT" smtClean="0"/>
              <a:t>8</a:t>
            </a:fld>
            <a:endParaRPr lang="it-IT"/>
          </a:p>
        </p:txBody>
      </p:sp>
    </p:spTree>
    <p:extLst>
      <p:ext uri="{BB962C8B-B14F-4D97-AF65-F5344CB8AC3E}">
        <p14:creationId xmlns:p14="http://schemas.microsoft.com/office/powerpoint/2010/main" val="555374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Eccomi con la corona di cartone che mi ha</a:t>
            </a:r>
            <a:r>
              <a:rPr lang="it-IT" baseline="0" dirty="0" smtClean="0"/>
              <a:t> imposto la figlia Irene per mettere la vicenda sul ridere e sdrammatizzare, giocando sul doppio senso di corona da re e corona virus. Ma io mi sentivo invece messo alla gogna, come </a:t>
            </a:r>
            <a:r>
              <a:rPr lang="it-IT" i="1" baseline="0" dirty="0" smtClean="0"/>
              <a:t>Homo sapiens </a:t>
            </a:r>
            <a:r>
              <a:rPr lang="it-IT" i="0" baseline="0" dirty="0" smtClean="0"/>
              <a:t>che si crede </a:t>
            </a:r>
            <a:r>
              <a:rPr lang="it-IT" baseline="0" dirty="0" smtClean="0"/>
              <a:t>re dell’universo, da un virus con la corona dimostratosi più forte di me … No</a:t>
            </a:r>
            <a:r>
              <a:rPr lang="it-IT" dirty="0" smtClean="0"/>
              <a:t>n </a:t>
            </a:r>
            <a:r>
              <a:rPr lang="it-IT" dirty="0"/>
              <a:t>era </a:t>
            </a:r>
            <a:r>
              <a:rPr lang="it-IT" dirty="0" smtClean="0"/>
              <a:t>una corona dura </a:t>
            </a:r>
            <a:r>
              <a:rPr lang="it-IT" dirty="0"/>
              <a:t>come quella di </a:t>
            </a:r>
            <a:r>
              <a:rPr lang="it-IT" dirty="0" smtClean="0"/>
              <a:t>spine</a:t>
            </a:r>
            <a:r>
              <a:rPr lang="it-IT" baseline="0" dirty="0" smtClean="0"/>
              <a:t> che imposero a Gesù</a:t>
            </a:r>
            <a:r>
              <a:rPr lang="it-IT" dirty="0" smtClean="0"/>
              <a:t> ma, come strumento di dileggio, pesante da sopportare quanto la sua …</a:t>
            </a:r>
          </a:p>
          <a:p>
            <a:r>
              <a:rPr lang="it-IT" dirty="0" smtClean="0"/>
              <a:t>Poi Franca racconta la sua esperienza</a:t>
            </a:r>
            <a:r>
              <a:rPr lang="it-IT" baseline="0" dirty="0" smtClean="0"/>
              <a:t> personale di malata, ricoverata con altre pazienti in «Reparto COVID», in isolamento assoluto, a condividere la solitudine del momento con sorelle di sventura più mal messe </a:t>
            </a:r>
            <a:r>
              <a:rPr lang="it-IT" baseline="0" smtClean="0"/>
              <a:t>e sprovvedute di lei…</a:t>
            </a:r>
            <a:endParaRPr lang="it-IT" dirty="0"/>
          </a:p>
        </p:txBody>
      </p:sp>
      <p:sp>
        <p:nvSpPr>
          <p:cNvPr id="4" name="Segnaposto numero diapositiva 3"/>
          <p:cNvSpPr>
            <a:spLocks noGrp="1"/>
          </p:cNvSpPr>
          <p:nvPr>
            <p:ph type="sldNum" sz="quarter" idx="10"/>
          </p:nvPr>
        </p:nvSpPr>
        <p:spPr/>
        <p:txBody>
          <a:bodyPr/>
          <a:lstStyle/>
          <a:p>
            <a:fld id="{752DDF1E-E8A7-428A-BE95-E87F6133163A}" type="slidenum">
              <a:rPr lang="it-IT" smtClean="0"/>
              <a:t>9</a:t>
            </a:fld>
            <a:endParaRPr lang="it-IT"/>
          </a:p>
        </p:txBody>
      </p:sp>
    </p:spTree>
    <p:extLst>
      <p:ext uri="{BB962C8B-B14F-4D97-AF65-F5344CB8AC3E}">
        <p14:creationId xmlns:p14="http://schemas.microsoft.com/office/powerpoint/2010/main" val="363731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it-IT"/>
              <a:t>Fare clic per modificare lo stile del titolo</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B4C6EC68-14BE-40B7-857B-197A5425DA83}" type="datetimeFigureOut">
              <a:rPr lang="it-IT" smtClean="0"/>
              <a:t>05/10/2020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FD8F71C-32FE-4ECF-9741-B70502EC8382}"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4C6EC68-14BE-40B7-857B-197A5425DA83}" type="datetimeFigureOut">
              <a:rPr lang="it-IT" smtClean="0"/>
              <a:t>05/10/2020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FD8F71C-32FE-4ECF-9741-B70502EC8382}"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it-IT"/>
              <a:t>Fare clic per modificare lo stile del titolo</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4C6EC68-14BE-40B7-857B-197A5425DA83}" type="datetimeFigureOut">
              <a:rPr lang="it-IT" smtClean="0"/>
              <a:t>05/10/2020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FD8F71C-32FE-4ECF-9741-B70502EC8382}"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4C6EC68-14BE-40B7-857B-197A5425DA83}" type="datetimeFigureOut">
              <a:rPr lang="it-IT" smtClean="0"/>
              <a:t>05/10/2020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FD8F71C-32FE-4ECF-9741-B70502EC8382}"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it-IT"/>
              <a:t>Fare clic per modificare lo stile del titolo</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B4C6EC68-14BE-40B7-857B-197A5425DA83}" type="datetimeFigureOut">
              <a:rPr lang="it-IT" smtClean="0"/>
              <a:t>05/10/2020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FD8F71C-32FE-4ECF-9741-B70502EC8382}"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it-IT"/>
              <a:t>Fare clic per modificare lo stile del titolo</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4C6EC68-14BE-40B7-857B-197A5425DA83}" type="datetimeFigureOut">
              <a:rPr lang="it-IT" smtClean="0"/>
              <a:t>05/10/2020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FD8F71C-32FE-4ECF-9741-B70502EC8382}"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B4C6EC68-14BE-40B7-857B-197A5425DA83}" type="datetimeFigureOut">
              <a:rPr lang="it-IT" smtClean="0"/>
              <a:t>05/10/2020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FD8F71C-32FE-4ECF-9741-B70502EC8382}"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B4C6EC68-14BE-40B7-857B-197A5425DA83}" type="datetimeFigureOut">
              <a:rPr lang="it-IT" smtClean="0"/>
              <a:t>05/10/2020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FD8F71C-32FE-4ECF-9741-B70502EC8382}"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6EC68-14BE-40B7-857B-197A5425DA83}" type="datetimeFigureOut">
              <a:rPr lang="it-IT" smtClean="0"/>
              <a:t>05/10/2020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FD8F71C-32FE-4ECF-9741-B70502EC8382}"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it-IT"/>
              <a:t>Fare clic per modificare lo stile del titolo</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4C6EC68-14BE-40B7-857B-197A5425DA83}" type="datetimeFigureOut">
              <a:rPr lang="it-IT" smtClean="0"/>
              <a:t>05/10/2020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FD8F71C-32FE-4ECF-9741-B70502EC8382}"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it-IT"/>
              <a:t>Fare clic per modificare lo stile del titolo</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4C6EC68-14BE-40B7-857B-197A5425DA83}" type="datetimeFigureOut">
              <a:rPr lang="it-IT" smtClean="0"/>
              <a:t>05/10/2020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FD8F71C-32FE-4ECF-9741-B70502EC8382}" type="slidenum">
              <a:rPr lang="it-IT" smtClean="0"/>
              <a:t>‹N›</a:t>
            </a:fld>
            <a:endParaRPr lang="it-IT"/>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it-IT"/>
              <a:t>Fare clic sull'icona per inserire un'immagine</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B4C6EC68-14BE-40B7-857B-197A5425DA83}" type="datetimeFigureOut">
              <a:rPr lang="it-IT" smtClean="0"/>
              <a:t>05/10/2020</a:t>
            </a:fld>
            <a:endParaRPr lang="it-IT"/>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it-IT"/>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6FD8F71C-32FE-4ECF-9741-B70502EC8382}" type="slidenum">
              <a:rPr lang="it-IT" smtClean="0"/>
              <a:t>‹N›</a:t>
            </a:fld>
            <a:endParaRPr lang="it-IT"/>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3.tiff"/><Relationship Id="rId5" Type="http://schemas.openxmlformats.org/officeDocument/2006/relationships/image" Target="../media/image52.jpe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09442" y="2636913"/>
            <a:ext cx="7117180" cy="2140468"/>
          </a:xfrm>
        </p:spPr>
        <p:txBody>
          <a:bodyPr/>
          <a:lstStyle/>
          <a:p>
            <a:pPr algn="ctr"/>
            <a:r>
              <a:rPr lang="it-IT" b="1" dirty="0">
                <a:effectLst>
                  <a:outerShdw blurRad="38100" dist="38100" dir="2700000" algn="tl">
                    <a:srgbClr val="000000">
                      <a:alpha val="43137"/>
                    </a:srgbClr>
                  </a:outerShdw>
                </a:effectLst>
              </a:rPr>
              <a:t>Una lettura «sapienziale» dei «segni dei tempi»</a:t>
            </a:r>
          </a:p>
        </p:txBody>
      </p:sp>
      <p:sp>
        <p:nvSpPr>
          <p:cNvPr id="3" name="Sottotitolo 2"/>
          <p:cNvSpPr>
            <a:spLocks noGrp="1"/>
          </p:cNvSpPr>
          <p:nvPr>
            <p:ph type="subTitle" idx="1"/>
          </p:nvPr>
        </p:nvSpPr>
        <p:spPr>
          <a:xfrm>
            <a:off x="1009442" y="5373216"/>
            <a:ext cx="7117180" cy="648072"/>
          </a:xfrm>
        </p:spPr>
        <p:txBody>
          <a:bodyPr/>
          <a:lstStyle/>
          <a:p>
            <a:pPr algn="r"/>
            <a:r>
              <a:rPr lang="it-IT" b="1" dirty="0">
                <a:solidFill>
                  <a:srgbClr val="FFFF00"/>
                </a:solidFill>
                <a:effectLst>
                  <a:outerShdw blurRad="38100" dist="38100" dir="2700000" algn="tl">
                    <a:srgbClr val="000000">
                      <a:alpha val="43137"/>
                    </a:srgbClr>
                  </a:outerShdw>
                </a:effectLst>
              </a:rPr>
              <a:t>Ugo (e Franca) Marchisio</a:t>
            </a:r>
          </a:p>
        </p:txBody>
      </p:sp>
      <p:sp>
        <p:nvSpPr>
          <p:cNvPr id="4" name="Sottotitolo 2"/>
          <p:cNvSpPr txBox="1">
            <a:spLocks/>
          </p:cNvSpPr>
          <p:nvPr/>
        </p:nvSpPr>
        <p:spPr>
          <a:xfrm>
            <a:off x="971600" y="620688"/>
            <a:ext cx="7117180" cy="1584176"/>
          </a:xfrm>
          <a:prstGeom prst="rect">
            <a:avLst/>
          </a:prstGeom>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2"/>
              </a:buClr>
              <a:buFont typeface="Wingdings 2" charset="2"/>
              <a:buNone/>
              <a:defRPr sz="2000" kern="1200">
                <a:solidFill>
                  <a:schemeClr val="tx2"/>
                </a:solidFill>
                <a:latin typeface="+mn-lt"/>
                <a:ea typeface="+mn-ea"/>
                <a:cs typeface="+mn-cs"/>
              </a:defRPr>
            </a:lvl1pPr>
            <a:lvl2pPr marL="457200" indent="0" algn="ctr" defTabSz="457200" rtl="0" eaLnBrk="1" latinLnBrk="0" hangingPunct="1">
              <a:spcBef>
                <a:spcPct val="20000"/>
              </a:spcBef>
              <a:spcAft>
                <a:spcPts val="600"/>
              </a:spcAft>
              <a:buClr>
                <a:schemeClr val="tx2"/>
              </a:buClr>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tx2"/>
              </a:buClr>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tx2"/>
              </a:buClr>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tx2"/>
              </a:buClr>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it-IT" dirty="0">
                <a:solidFill>
                  <a:srgbClr val="FFFF00"/>
                </a:solidFill>
              </a:rPr>
              <a:t>Giornata dei Collegamenti del Settore D di Torino</a:t>
            </a:r>
          </a:p>
          <a:p>
            <a:pPr algn="ctr"/>
            <a:r>
              <a:rPr lang="it-IT" dirty="0">
                <a:solidFill>
                  <a:srgbClr val="FFFF00"/>
                </a:solidFill>
              </a:rPr>
              <a:t>Arsenale dell’Armonia _ 4 ottobre 2020</a:t>
            </a:r>
          </a:p>
          <a:p>
            <a:pPr algn="ctr"/>
            <a:r>
              <a:rPr lang="it-IT" b="1" dirty="0">
                <a:solidFill>
                  <a:srgbClr val="FFFF00"/>
                </a:solidFill>
                <a:effectLst>
                  <a:outerShdw blurRad="38100" dist="38100" dir="2700000" algn="tl">
                    <a:srgbClr val="000000">
                      <a:alpha val="43137"/>
                    </a:srgbClr>
                  </a:outerShdw>
                </a:effectLst>
              </a:rPr>
              <a:t>Meditiamo su cosa ci ha lasciato l’esperienza della pandemia COVID-19</a:t>
            </a:r>
          </a:p>
        </p:txBody>
      </p:sp>
    </p:spTree>
    <p:extLst>
      <p:ext uri="{BB962C8B-B14F-4D97-AF65-F5344CB8AC3E}">
        <p14:creationId xmlns:p14="http://schemas.microsoft.com/office/powerpoint/2010/main" val="2886331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1000"/>
                                        <p:tgtEl>
                                          <p:spTgt spid="2"/>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rot="20935682">
            <a:off x="467544" y="979175"/>
            <a:ext cx="7653056" cy="1754326"/>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it-IT" sz="5400" b="1" cap="none" spc="0" dirty="0">
                <a:ln/>
                <a:solidFill>
                  <a:schemeClr val="accent3"/>
                </a:solidFill>
                <a:effectLst/>
              </a:rPr>
              <a:t>Non siamo più forti</a:t>
            </a:r>
          </a:p>
          <a:p>
            <a:pPr algn="ctr"/>
            <a:r>
              <a:rPr lang="it-IT" sz="5400" b="1" cap="none" spc="0" dirty="0">
                <a:ln/>
                <a:solidFill>
                  <a:schemeClr val="accent3"/>
                </a:solidFill>
                <a:effectLst/>
              </a:rPr>
              <a:t>della Natura</a:t>
            </a:r>
          </a:p>
        </p:txBody>
      </p:sp>
      <p:sp>
        <p:nvSpPr>
          <p:cNvPr id="4" name="Rettangolo 3"/>
          <p:cNvSpPr/>
          <p:nvPr/>
        </p:nvSpPr>
        <p:spPr>
          <a:xfrm rot="439845">
            <a:off x="140960" y="3745228"/>
            <a:ext cx="8795998" cy="2123658"/>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it-IT" sz="4400" b="1" cap="none" spc="0" dirty="0">
                <a:ln/>
                <a:solidFill>
                  <a:srgbClr val="C2D533"/>
                </a:solidFill>
                <a:effectLst/>
              </a:rPr>
              <a:t>Non possiamo e non</a:t>
            </a:r>
          </a:p>
          <a:p>
            <a:pPr algn="ctr"/>
            <a:r>
              <a:rPr lang="it-IT" sz="4400" b="1" dirty="0">
                <a:ln/>
                <a:solidFill>
                  <a:srgbClr val="C2D533"/>
                </a:solidFill>
              </a:rPr>
              <a:t>dobbiamo fare del</a:t>
            </a:r>
          </a:p>
          <a:p>
            <a:pPr algn="ctr"/>
            <a:r>
              <a:rPr lang="it-IT" sz="4400" b="1" cap="none" spc="0" dirty="0">
                <a:ln/>
                <a:solidFill>
                  <a:srgbClr val="C2D533"/>
                </a:solidFill>
                <a:effectLst/>
              </a:rPr>
              <a:t>Creato quello che vogliamo</a:t>
            </a:r>
          </a:p>
        </p:txBody>
      </p:sp>
    </p:spTree>
    <p:extLst>
      <p:ext uri="{BB962C8B-B14F-4D97-AF65-F5344CB8AC3E}">
        <p14:creationId xmlns:p14="http://schemas.microsoft.com/office/powerpoint/2010/main" val="31423444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by="(-#ppt_w*2)" calcmode="lin" valueType="num">
                                      <p:cBhvr rctx="PPT">
                                        <p:cTn id="15" dur="500" autoRev="1" fill="hold">
                                          <p:stCondLst>
                                            <p:cond delay="0"/>
                                          </p:stCondLst>
                                        </p:cTn>
                                        <p:tgtEl>
                                          <p:spTgt spid="4"/>
                                        </p:tgtEl>
                                        <p:attrNameLst>
                                          <p:attrName>ppt_w</p:attrName>
                                        </p:attrNameLst>
                                      </p:cBhvr>
                                    </p:anim>
                                    <p:anim by="(#ppt_w*0.50)" calcmode="lin" valueType="num">
                                      <p:cBhvr>
                                        <p:cTn id="16" dur="500" decel="50000" autoRev="1" fill="hold">
                                          <p:stCondLst>
                                            <p:cond delay="0"/>
                                          </p:stCondLst>
                                        </p:cTn>
                                        <p:tgtEl>
                                          <p:spTgt spid="4"/>
                                        </p:tgtEl>
                                        <p:attrNameLst>
                                          <p:attrName>ppt_x</p:attrName>
                                        </p:attrNameLst>
                                      </p:cBhvr>
                                    </p:anim>
                                    <p:anim from="(-#ppt_h/2)" to="(#ppt_y)" calcmode="lin" valueType="num">
                                      <p:cBhvr>
                                        <p:cTn id="17" dur="1000" fill="hold">
                                          <p:stCondLst>
                                            <p:cond delay="0"/>
                                          </p:stCondLst>
                                        </p:cTn>
                                        <p:tgtEl>
                                          <p:spTgt spid="4"/>
                                        </p:tgtEl>
                                        <p:attrNameLst>
                                          <p:attrName>ppt_y</p:attrName>
                                        </p:attrNameLst>
                                      </p:cBhvr>
                                    </p:anim>
                                    <p:animRot by="21600000">
                                      <p:cBhvr>
                                        <p:cTn id="18"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ownload\COVID-19\pipist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45" y="260648"/>
            <a:ext cx="4740003" cy="2654402"/>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Download\COVID-19\pangoli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942" y="3140968"/>
            <a:ext cx="6208690" cy="3492388"/>
          </a:xfrm>
          <a:prstGeom prst="rect">
            <a:avLst/>
          </a:prstGeom>
          <a:extLst>
            <a:ext uri="{909E8E84-426E-40DD-AFC4-6F175D3DCCD1}">
              <a14:hiddenFill xmlns:a14="http://schemas.microsoft.com/office/drawing/2010/main">
                <a:solidFill>
                  <a:srgbClr val="FFFFFF"/>
                </a:solidFill>
              </a14:hiddenFill>
            </a:ext>
          </a:extLst>
        </p:spPr>
        <p:style>
          <a:lnRef idx="3">
            <a:schemeClr val="lt1"/>
          </a:lnRef>
          <a:fillRef idx="1">
            <a:schemeClr val="accent3"/>
          </a:fillRef>
          <a:effectRef idx="1">
            <a:schemeClr val="accent3"/>
          </a:effectRef>
          <a:fontRef idx="minor">
            <a:schemeClr val="lt1"/>
          </a:fontRef>
        </p:style>
      </p:pic>
      <p:sp>
        <p:nvSpPr>
          <p:cNvPr id="2" name="Rettangolo 1"/>
          <p:cNvSpPr/>
          <p:nvPr/>
        </p:nvSpPr>
        <p:spPr>
          <a:xfrm rot="20463216">
            <a:off x="233548" y="2424440"/>
            <a:ext cx="7303689" cy="1107996"/>
          </a:xfrm>
          <a:prstGeom prst="rect">
            <a:avLst/>
          </a:prstGeom>
          <a:noFill/>
        </p:spPr>
        <p:txBody>
          <a:bodyPr wrap="square" lIns="91440" tIns="45720" rIns="91440" bIns="45720">
            <a:spAutoFit/>
          </a:bodyPr>
          <a:lstStyle/>
          <a:p>
            <a:pPr algn="ctr"/>
            <a:r>
              <a:rPr lang="it-IT" sz="6600" b="1" cap="all" dirty="0" err="1">
                <a:ln w="9000" cmpd="sng">
                  <a:solidFill>
                    <a:srgbClr val="FFA600">
                      <a:shade val="50000"/>
                      <a:satMod val="120000"/>
                    </a:srgbClr>
                  </a:solidFill>
                  <a:prstDash val="solid"/>
                </a:ln>
                <a:gradFill>
                  <a:gsLst>
                    <a:gs pos="0">
                      <a:srgbClr val="FFA600">
                        <a:shade val="20000"/>
                        <a:satMod val="245000"/>
                      </a:srgbClr>
                    </a:gs>
                    <a:gs pos="43000">
                      <a:srgbClr val="FFA600">
                        <a:satMod val="255000"/>
                      </a:srgbClr>
                    </a:gs>
                    <a:gs pos="48000">
                      <a:srgbClr val="FFA600">
                        <a:shade val="85000"/>
                        <a:satMod val="255000"/>
                      </a:srgbClr>
                    </a:gs>
                    <a:gs pos="100000">
                      <a:srgbClr val="FFA600">
                        <a:shade val="20000"/>
                        <a:satMod val="245000"/>
                      </a:srgbClr>
                    </a:gs>
                  </a:gsLst>
                  <a:lin ang="5400000"/>
                </a:gradFill>
                <a:effectLst>
                  <a:reflection blurRad="12700" stA="28000" endPos="45000" dist="1000" dir="5400000" sy="-100000" algn="bl" rotWithShape="0"/>
                </a:effectLst>
              </a:rPr>
              <a:t>Spillover</a:t>
            </a:r>
            <a:r>
              <a:rPr lang="it-IT" sz="6600" b="1" cap="all" dirty="0">
                <a:ln w="9000" cmpd="sng">
                  <a:solidFill>
                    <a:srgbClr val="FFA600">
                      <a:shade val="50000"/>
                      <a:satMod val="120000"/>
                    </a:srgbClr>
                  </a:solidFill>
                  <a:prstDash val="solid"/>
                </a:ln>
                <a:gradFill>
                  <a:gsLst>
                    <a:gs pos="0">
                      <a:srgbClr val="FFA600">
                        <a:shade val="20000"/>
                        <a:satMod val="245000"/>
                      </a:srgbClr>
                    </a:gs>
                    <a:gs pos="43000">
                      <a:srgbClr val="FFA600">
                        <a:satMod val="255000"/>
                      </a:srgbClr>
                    </a:gs>
                    <a:gs pos="48000">
                      <a:srgbClr val="FFA600">
                        <a:shade val="85000"/>
                        <a:satMod val="255000"/>
                      </a:srgbClr>
                    </a:gs>
                    <a:gs pos="100000">
                      <a:srgbClr val="FFA600">
                        <a:shade val="20000"/>
                        <a:satMod val="245000"/>
                      </a:srgbClr>
                    </a:gs>
                  </a:gsLst>
                  <a:lin ang="5400000"/>
                </a:gradFill>
                <a:effectLst>
                  <a:reflection blurRad="12700" stA="28000" endPos="45000" dist="1000" dir="5400000" sy="-100000" algn="bl" rotWithShape="0"/>
                </a:effectLst>
              </a:rPr>
              <a:t> !!!</a:t>
            </a:r>
          </a:p>
        </p:txBody>
      </p:sp>
      <p:pic>
        <p:nvPicPr>
          <p:cNvPr id="4" name="Immagine 3">
            <a:extLst>
              <a:ext uri="{FF2B5EF4-FFF2-40B4-BE49-F238E27FC236}">
                <a16:creationId xmlns:a16="http://schemas.microsoft.com/office/drawing/2014/main" xmlns="" id="{232AA628-D32D-E145-B35E-CF0551DEE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6295" y="224415"/>
            <a:ext cx="1710335" cy="2700529"/>
          </a:xfrm>
          <a:prstGeom prst="rect">
            <a:avLst/>
          </a:prstGeom>
        </p:spPr>
      </p:pic>
    </p:spTree>
    <p:extLst>
      <p:ext uri="{BB962C8B-B14F-4D97-AF65-F5344CB8AC3E}">
        <p14:creationId xmlns:p14="http://schemas.microsoft.com/office/powerpoint/2010/main" val="35513286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ownload\COVID-19\mangiare pipist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23" y="260648"/>
            <a:ext cx="4352483"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Download\COVID-19\bianfu_kai.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306" y="4005064"/>
            <a:ext cx="5400600" cy="252028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817837" y="2967335"/>
            <a:ext cx="190629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it-IT" sz="5400" b="1" dirty="0" err="1">
                <a:ln/>
                <a:solidFill>
                  <a:srgbClr val="FFCE2D"/>
                </a:solidFill>
              </a:rPr>
              <a:t>Bian</a:t>
            </a:r>
            <a:endParaRPr lang="it-IT" sz="5400" b="1" dirty="0">
              <a:ln/>
              <a:solidFill>
                <a:srgbClr val="FFCE2D"/>
              </a:solidFill>
            </a:endParaRPr>
          </a:p>
        </p:txBody>
      </p:sp>
      <p:sp>
        <p:nvSpPr>
          <p:cNvPr id="3" name="Rettangolo 2"/>
          <p:cNvSpPr/>
          <p:nvPr/>
        </p:nvSpPr>
        <p:spPr>
          <a:xfrm>
            <a:off x="6971557" y="2967335"/>
            <a:ext cx="112883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dirty="0">
                <a:ln w="11430"/>
                <a:gradFill>
                  <a:gsLst>
                    <a:gs pos="0">
                      <a:srgbClr val="C4D73F">
                        <a:tint val="70000"/>
                        <a:satMod val="245000"/>
                      </a:srgbClr>
                    </a:gs>
                    <a:gs pos="75000">
                      <a:srgbClr val="C4D73F">
                        <a:tint val="90000"/>
                        <a:shade val="60000"/>
                        <a:satMod val="240000"/>
                      </a:srgbClr>
                    </a:gs>
                    <a:gs pos="100000">
                      <a:srgbClr val="C4D73F">
                        <a:tint val="100000"/>
                        <a:shade val="50000"/>
                        <a:satMod val="240000"/>
                      </a:srgbClr>
                    </a:gs>
                  </a:gsLst>
                  <a:lin ang="5400000"/>
                </a:gradFill>
                <a:effectLst>
                  <a:outerShdw blurRad="50800" dist="39000" dir="5460000" algn="tl">
                    <a:srgbClr val="000000">
                      <a:alpha val="38000"/>
                    </a:srgbClr>
                  </a:outerShdw>
                </a:effectLst>
              </a:rPr>
              <a:t>Fu</a:t>
            </a:r>
          </a:p>
        </p:txBody>
      </p:sp>
      <p:pic>
        <p:nvPicPr>
          <p:cNvPr id="12293" name="Picture 5" descr="Bandana beige con pipistrelli neri per la festa di Hallowe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523" y="2965434"/>
            <a:ext cx="1840205" cy="3518471"/>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Dynia na Halloween - szablony do wydrukowania! [WZORY] | Strona 9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1026" y="260648"/>
            <a:ext cx="3409446"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3609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ownload\COVID-19\francesco.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6" y="11838"/>
            <a:ext cx="9144584" cy="5145353"/>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83710" y="5373216"/>
            <a:ext cx="5612434"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it-IT" sz="5400" b="1" dirty="0">
                <a:ln/>
                <a:solidFill>
                  <a:srgbClr val="FFCE2D"/>
                </a:solidFill>
              </a:rPr>
              <a:t>«</a:t>
            </a:r>
            <a:r>
              <a:rPr lang="it-IT" sz="5400" b="1" dirty="0" err="1">
                <a:ln/>
                <a:solidFill>
                  <a:srgbClr val="FFCE2D"/>
                </a:solidFill>
              </a:rPr>
              <a:t>Laudato</a:t>
            </a:r>
            <a:r>
              <a:rPr lang="it-IT" sz="5400" b="1" dirty="0">
                <a:ln/>
                <a:solidFill>
                  <a:srgbClr val="FFCE2D"/>
                </a:solidFill>
              </a:rPr>
              <a:t> </a:t>
            </a:r>
            <a:r>
              <a:rPr lang="it-IT" sz="5400" b="1" dirty="0" err="1">
                <a:ln/>
                <a:solidFill>
                  <a:srgbClr val="FFCE2D"/>
                </a:solidFill>
              </a:rPr>
              <a:t>si’</a:t>
            </a:r>
            <a:r>
              <a:rPr lang="it-IT" sz="5400" b="1" dirty="0">
                <a:ln/>
                <a:solidFill>
                  <a:srgbClr val="FFCE2D"/>
                </a:solidFill>
              </a:rPr>
              <a:t>»</a:t>
            </a:r>
          </a:p>
        </p:txBody>
      </p:sp>
    </p:spTree>
    <p:extLst>
      <p:ext uri="{BB962C8B-B14F-4D97-AF65-F5344CB8AC3E}">
        <p14:creationId xmlns:p14="http://schemas.microsoft.com/office/powerpoint/2010/main" val="18787931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195" y="0"/>
            <a:ext cx="1218838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13687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ownload\COVID-19\OneHeal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91765"/>
            <a:ext cx="6264696" cy="647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6899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ownload\COVID-19\salga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588224" y="6597352"/>
            <a:ext cx="3096344" cy="261610"/>
          </a:xfrm>
          <a:prstGeom prst="rect">
            <a:avLst/>
          </a:prstGeom>
          <a:noFill/>
        </p:spPr>
        <p:txBody>
          <a:bodyPr wrap="square" rtlCol="0">
            <a:spAutoFit/>
          </a:bodyPr>
          <a:lstStyle/>
          <a:p>
            <a:r>
              <a:rPr lang="it-IT" sz="1100" dirty="0">
                <a:solidFill>
                  <a:prstClr val="white"/>
                </a:solidFill>
              </a:rPr>
              <a:t>Foto di </a:t>
            </a:r>
            <a:r>
              <a:rPr lang="it-IT" sz="1100" dirty="0" err="1">
                <a:solidFill>
                  <a:prstClr val="white"/>
                </a:solidFill>
              </a:rPr>
              <a:t>Sebasti</a:t>
            </a:r>
            <a:r>
              <a:rPr lang="it-IT" sz="1100" dirty="0" err="1">
                <a:solidFill>
                  <a:prstClr val="white"/>
                </a:solidFill>
                <a:cs typeface="Calibri"/>
              </a:rPr>
              <a:t>ão</a:t>
            </a:r>
            <a:r>
              <a:rPr lang="it-IT" sz="1100" dirty="0">
                <a:solidFill>
                  <a:prstClr val="white"/>
                </a:solidFill>
                <a:cs typeface="Calibri"/>
              </a:rPr>
              <a:t>  </a:t>
            </a:r>
            <a:r>
              <a:rPr lang="it-IT" sz="1100" dirty="0" err="1">
                <a:solidFill>
                  <a:prstClr val="white"/>
                </a:solidFill>
                <a:cs typeface="Calibri"/>
              </a:rPr>
              <a:t>Salgado</a:t>
            </a:r>
            <a:endParaRPr lang="it-IT" sz="1100" dirty="0">
              <a:solidFill>
                <a:prstClr val="white"/>
              </a:solidFill>
            </a:endParaRPr>
          </a:p>
        </p:txBody>
      </p:sp>
    </p:spTree>
    <p:extLst>
      <p:ext uri="{BB962C8B-B14F-4D97-AF65-F5344CB8AC3E}">
        <p14:creationId xmlns:p14="http://schemas.microsoft.com/office/powerpoint/2010/main" val="17970126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ownload\COVID-19\bambini Gambella E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8" y="52388"/>
            <a:ext cx="9001125" cy="675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4663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ownload\COVID-19\Stampa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461" y="1281011"/>
            <a:ext cx="46482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Download\COVID-19\Stampa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789040"/>
            <a:ext cx="7773987" cy="2533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Download\COVID-19\Stampa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425425"/>
            <a:ext cx="2228850" cy="39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5343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257776"/>
            <a:ext cx="233362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395061"/>
            <a:ext cx="4464496" cy="3976192"/>
          </a:xfrm>
          <a:prstGeom prst="rect">
            <a:avLst/>
          </a:prstGeom>
          <a:ln/>
        </p:spPr>
        <p:style>
          <a:lnRef idx="1">
            <a:schemeClr val="accent3"/>
          </a:lnRef>
          <a:fillRef idx="3">
            <a:schemeClr val="accent3"/>
          </a:fillRef>
          <a:effectRef idx="2">
            <a:schemeClr val="accent3"/>
          </a:effectRef>
          <a:fontRef idx="minor">
            <a:schemeClr val="lt1"/>
          </a:fontRef>
        </p:style>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5870400"/>
            <a:ext cx="4464496" cy="72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4261" y="5229200"/>
            <a:ext cx="138112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318007"/>
            <a:ext cx="8028384" cy="1903024"/>
          </a:xfrm>
          <a:prstGeom prst="rect">
            <a:avLst/>
          </a:prstGeom>
          <a:ln/>
        </p:spPr>
        <p:style>
          <a:lnRef idx="1">
            <a:schemeClr val="accent2"/>
          </a:lnRef>
          <a:fillRef idx="3">
            <a:schemeClr val="accent2"/>
          </a:fillRef>
          <a:effectRef idx="2">
            <a:schemeClr val="accent2"/>
          </a:effectRef>
          <a:fontRef idx="minor">
            <a:schemeClr val="lt1"/>
          </a:fontRef>
        </p:style>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4048" y="1124744"/>
            <a:ext cx="26765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rot="20890791">
            <a:off x="563010" y="2540680"/>
            <a:ext cx="3248005" cy="2308324"/>
          </a:xfrm>
          <a:prstGeom prst="rect">
            <a:avLst/>
          </a:prstGeom>
          <a:noFill/>
        </p:spPr>
        <p:txBody>
          <a:bodyPr wrap="none" lIns="91440" tIns="45720" rIns="91440" bIns="45720">
            <a:spAutoFit/>
          </a:bodyPr>
          <a:lstStyle/>
          <a:p>
            <a:pPr algn="ctr"/>
            <a:r>
              <a:rPr lang="it-IT" sz="36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Inverted</a:t>
            </a:r>
            <a:endParaRPr lang="it-IT"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it-IT"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Double</a:t>
            </a:r>
          </a:p>
          <a:p>
            <a:pPr algn="ctr"/>
            <a:r>
              <a:rPr lang="it-IT" sz="36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Burden</a:t>
            </a:r>
            <a:endParaRPr lang="it-IT"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it-IT"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of </a:t>
            </a:r>
            <a:r>
              <a:rPr lang="it-IT" sz="36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Disease</a:t>
            </a:r>
            <a:endParaRPr lang="it-IT"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19643316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1000"/>
                                        <p:tgtEl>
                                          <p:spTgt spid="7174"/>
                                        </p:tgtEl>
                                      </p:cBhvr>
                                    </p:animEffect>
                                    <p:anim calcmode="lin" valueType="num">
                                      <p:cBhvr>
                                        <p:cTn id="8" dur="1000" fill="hold"/>
                                        <p:tgtEl>
                                          <p:spTgt spid="7174"/>
                                        </p:tgtEl>
                                        <p:attrNameLst>
                                          <p:attrName>style.rotation</p:attrName>
                                        </p:attrNameLst>
                                      </p:cBhvr>
                                      <p:tavLst>
                                        <p:tav tm="0">
                                          <p:val>
                                            <p:fltVal val="720"/>
                                          </p:val>
                                        </p:tav>
                                        <p:tav tm="100000">
                                          <p:val>
                                            <p:fltVal val="0"/>
                                          </p:val>
                                        </p:tav>
                                      </p:tavLst>
                                    </p:anim>
                                    <p:anim calcmode="lin" valueType="num">
                                      <p:cBhvr>
                                        <p:cTn id="9" dur="1000" fill="hold"/>
                                        <p:tgtEl>
                                          <p:spTgt spid="7174"/>
                                        </p:tgtEl>
                                        <p:attrNameLst>
                                          <p:attrName>ppt_h</p:attrName>
                                        </p:attrNameLst>
                                      </p:cBhvr>
                                      <p:tavLst>
                                        <p:tav tm="0">
                                          <p:val>
                                            <p:fltVal val="0"/>
                                          </p:val>
                                        </p:tav>
                                        <p:tav tm="100000">
                                          <p:val>
                                            <p:strVal val="#ppt_h"/>
                                          </p:val>
                                        </p:tav>
                                      </p:tavLst>
                                    </p:anim>
                                    <p:anim calcmode="lin" valueType="num">
                                      <p:cBhvr>
                                        <p:cTn id="10" dur="1000" fill="hold"/>
                                        <p:tgtEl>
                                          <p:spTgt spid="7174"/>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fade">
                                      <p:cBhvr>
                                        <p:cTn id="13" dur="1000"/>
                                        <p:tgtEl>
                                          <p:spTgt spid="7176"/>
                                        </p:tgtEl>
                                      </p:cBhvr>
                                    </p:animEffect>
                                    <p:anim calcmode="lin" valueType="num">
                                      <p:cBhvr>
                                        <p:cTn id="14" dur="1000" fill="hold"/>
                                        <p:tgtEl>
                                          <p:spTgt spid="7176"/>
                                        </p:tgtEl>
                                        <p:attrNameLst>
                                          <p:attrName>style.rotation</p:attrName>
                                        </p:attrNameLst>
                                      </p:cBhvr>
                                      <p:tavLst>
                                        <p:tav tm="0">
                                          <p:val>
                                            <p:fltVal val="720"/>
                                          </p:val>
                                        </p:tav>
                                        <p:tav tm="100000">
                                          <p:val>
                                            <p:fltVal val="0"/>
                                          </p:val>
                                        </p:tav>
                                      </p:tavLst>
                                    </p:anim>
                                    <p:anim calcmode="lin" valueType="num">
                                      <p:cBhvr>
                                        <p:cTn id="15" dur="1000" fill="hold"/>
                                        <p:tgtEl>
                                          <p:spTgt spid="7176"/>
                                        </p:tgtEl>
                                        <p:attrNameLst>
                                          <p:attrName>ppt_h</p:attrName>
                                        </p:attrNameLst>
                                      </p:cBhvr>
                                      <p:tavLst>
                                        <p:tav tm="0">
                                          <p:val>
                                            <p:fltVal val="0"/>
                                          </p:val>
                                        </p:tav>
                                        <p:tav tm="100000">
                                          <p:val>
                                            <p:strVal val="#ppt_h"/>
                                          </p:val>
                                        </p:tav>
                                      </p:tavLst>
                                    </p:anim>
                                    <p:anim calcmode="lin" valueType="num">
                                      <p:cBhvr>
                                        <p:cTn id="16" dur="1000" fill="hold"/>
                                        <p:tgtEl>
                                          <p:spTgt spid="7176"/>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style.rotation</p:attrName>
                                        </p:attrNameLst>
                                      </p:cBhvr>
                                      <p:tavLst>
                                        <p:tav tm="0">
                                          <p:val>
                                            <p:fltVal val="720"/>
                                          </p:val>
                                        </p:tav>
                                        <p:tav tm="100000">
                                          <p:val>
                                            <p:fltVal val="0"/>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779912" y="1"/>
            <a:ext cx="4752528" cy="5805263"/>
          </a:xfrm>
        </p:spPr>
        <p:txBody>
          <a:bodyPr>
            <a:normAutofit/>
          </a:bodyPr>
          <a:lstStyle/>
          <a:p>
            <a:pPr marL="0" indent="0">
              <a:buNone/>
            </a:pPr>
            <a:r>
              <a:rPr lang="it-IT" i="1" dirty="0"/>
              <a:t>A </a:t>
            </a:r>
            <a:r>
              <a:rPr lang="it-IT" i="1" dirty="0" err="1"/>
              <a:t>Gabaon</a:t>
            </a:r>
            <a:r>
              <a:rPr lang="it-IT" i="1" dirty="0"/>
              <a:t>, l’Eterno apparve in sogno di notte a Salomone. DIO gli disse: «Chiedi ciò che vuoi che io ti dia». </a:t>
            </a:r>
          </a:p>
          <a:p>
            <a:pPr marL="0" indent="0">
              <a:buNone/>
            </a:pPr>
            <a:r>
              <a:rPr lang="it-IT" i="1" dirty="0"/>
              <a:t>«O Eterno, mio DIO, tu hai fatto regnare il tuo servo al posto di Davide mio padre ma io non sono che un fanciullo e non so come comportarmi. Concedi dunque al tuo servo </a:t>
            </a:r>
            <a:r>
              <a:rPr lang="it-IT" b="1" i="1" dirty="0">
                <a:solidFill>
                  <a:srgbClr val="FFFF00"/>
                </a:solidFill>
                <a:effectLst>
                  <a:outerShdw blurRad="38100" dist="38100" dir="2700000" algn="tl">
                    <a:srgbClr val="000000">
                      <a:alpha val="43137"/>
                    </a:srgbClr>
                  </a:outerShdw>
                </a:effectLst>
              </a:rPr>
              <a:t>un cuore intelligente</a:t>
            </a:r>
            <a:r>
              <a:rPr lang="it-IT" i="1" dirty="0"/>
              <a:t>, perché possa amministrare la giustizia per il tuo popolo e discernere il bene dal male».</a:t>
            </a:r>
          </a:p>
          <a:p>
            <a:pPr marL="0" indent="0">
              <a:buNone/>
            </a:pPr>
            <a:r>
              <a:rPr lang="it-IT" i="1" dirty="0"/>
              <a:t>Piacque al Signore che Salomone avesse fatto questa richiesta. DIO allora gli disse: «Ecco, io faccio come tu hai chiesto: </a:t>
            </a:r>
            <a:r>
              <a:rPr lang="it-IT" b="1" i="1" dirty="0">
                <a:solidFill>
                  <a:srgbClr val="FFFF00"/>
                </a:solidFill>
              </a:rPr>
              <a:t>ti dò un cuore saggio e intelligente </a:t>
            </a:r>
            <a:r>
              <a:rPr lang="it-IT" i="1" dirty="0"/>
              <a:t>come nessun altro prima e dopo di te …» (1Re 3: 5-12) </a:t>
            </a:r>
            <a:endParaRPr lang="it-IT" dirty="0"/>
          </a:p>
        </p:txBody>
      </p:sp>
      <p:pic>
        <p:nvPicPr>
          <p:cNvPr id="1027" name="Picture 3" descr="D:\Documenti\END\regione, settore, collegam\2020-2021\Salom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48701"/>
            <a:ext cx="2736304" cy="610463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arrotondato 1">
            <a:extLst>
              <a:ext uri="{FF2B5EF4-FFF2-40B4-BE49-F238E27FC236}">
                <a16:creationId xmlns:a16="http://schemas.microsoft.com/office/drawing/2014/main" xmlns="" id="{3E72D3F7-3367-124C-AC60-BB2AEE8F5046}"/>
              </a:ext>
            </a:extLst>
          </p:cNvPr>
          <p:cNvSpPr/>
          <p:nvPr/>
        </p:nvSpPr>
        <p:spPr>
          <a:xfrm>
            <a:off x="3851920" y="5661248"/>
            <a:ext cx="194421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Intellig</a:t>
            </a:r>
            <a:r>
              <a:rPr lang="it-IT" dirty="0" err="1">
                <a:latin typeface="Calibri"/>
                <a:cs typeface="Calibri"/>
              </a:rPr>
              <a:t>ĕre</a:t>
            </a:r>
            <a:r>
              <a:rPr lang="it-IT" dirty="0">
                <a:latin typeface="Calibri"/>
                <a:cs typeface="Calibri"/>
              </a:rPr>
              <a:t> </a:t>
            </a:r>
            <a:endParaRPr lang="it-IT" dirty="0"/>
          </a:p>
          <a:p>
            <a:pPr algn="ctr"/>
            <a:r>
              <a:rPr lang="it-IT" b="1" dirty="0">
                <a:solidFill>
                  <a:srgbClr val="FFFF00"/>
                </a:solidFill>
              </a:rPr>
              <a:t>Dare senso</a:t>
            </a:r>
          </a:p>
        </p:txBody>
      </p:sp>
      <p:sp>
        <p:nvSpPr>
          <p:cNvPr id="5" name="Segnaposto contenuto 2">
            <a:extLst>
              <a:ext uri="{FF2B5EF4-FFF2-40B4-BE49-F238E27FC236}">
                <a16:creationId xmlns:a16="http://schemas.microsoft.com/office/drawing/2014/main" xmlns="" id="{64132EAB-ED83-4C4F-83D4-0217C7BC1618}"/>
              </a:ext>
            </a:extLst>
          </p:cNvPr>
          <p:cNvSpPr txBox="1">
            <a:spLocks/>
          </p:cNvSpPr>
          <p:nvPr/>
        </p:nvSpPr>
        <p:spPr>
          <a:xfrm>
            <a:off x="3779912" y="0"/>
            <a:ext cx="4752528" cy="580526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endParaRPr lang="it-IT" dirty="0"/>
          </a:p>
        </p:txBody>
      </p:sp>
      <p:sp>
        <p:nvSpPr>
          <p:cNvPr id="6" name="Rettangolo arrotondato 5">
            <a:extLst>
              <a:ext uri="{FF2B5EF4-FFF2-40B4-BE49-F238E27FC236}">
                <a16:creationId xmlns:a16="http://schemas.microsoft.com/office/drawing/2014/main" xmlns="" id="{3E5C87E5-384B-CC47-BAA9-F9300E87B093}"/>
              </a:ext>
            </a:extLst>
          </p:cNvPr>
          <p:cNvSpPr/>
          <p:nvPr/>
        </p:nvSpPr>
        <p:spPr>
          <a:xfrm>
            <a:off x="6300192" y="5650927"/>
            <a:ext cx="194421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latin typeface="Calibri"/>
                <a:cs typeface="Calibri"/>
              </a:rPr>
              <a:t>Sapĕre</a:t>
            </a:r>
            <a:r>
              <a:rPr lang="it-IT" dirty="0">
                <a:latin typeface="Calibri"/>
                <a:cs typeface="Calibri"/>
              </a:rPr>
              <a:t> </a:t>
            </a:r>
            <a:endParaRPr lang="it-IT" dirty="0"/>
          </a:p>
          <a:p>
            <a:pPr algn="ctr"/>
            <a:r>
              <a:rPr lang="it-IT" b="1" dirty="0">
                <a:solidFill>
                  <a:srgbClr val="FFFF00"/>
                </a:solidFill>
              </a:rPr>
              <a:t>Dare valore</a:t>
            </a:r>
          </a:p>
        </p:txBody>
      </p:sp>
    </p:spTree>
    <p:extLst>
      <p:ext uri="{BB962C8B-B14F-4D97-AF65-F5344CB8AC3E}">
        <p14:creationId xmlns:p14="http://schemas.microsoft.com/office/powerpoint/2010/main" val="25505346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Download\COVID-19\li wenlia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8640"/>
            <a:ext cx="8603424"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780741" y="5241974"/>
            <a:ext cx="7582525"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5400" b="1" cap="none" spc="0" dirty="0" err="1">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Doctor</a:t>
            </a:r>
            <a:r>
              <a:rPr lang="it-IT"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Li </a:t>
            </a:r>
            <a:r>
              <a:rPr lang="it-IT" sz="5400" b="1" cap="none" spc="0" dirty="0" err="1">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Wenliang</a:t>
            </a:r>
            <a:endParaRPr lang="it-IT"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42392889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onation | Trailer | A Film by Ai Weiwei ‹ TH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56" y="188640"/>
            <a:ext cx="5020816" cy="298111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9682624">
            <a:off x="5225480" y="260648"/>
            <a:ext cx="3563888" cy="35638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descr="アイ・ウェイウェイの新長編ドキュメンタリー『Coronation』がオンラインで公開。コロナ禍の武漢を記録｜美術手帖"/>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319" y="3802885"/>
            <a:ext cx="5116761" cy="287817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141519" y="3009726"/>
            <a:ext cx="6447599"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Artist Ai </a:t>
            </a:r>
            <a:r>
              <a:rPr lang="it-IT" sz="5400" b="1" cap="none" spc="0" dirty="0" err="1">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Weiwei</a:t>
            </a:r>
            <a:endParaRPr lang="it-IT"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1035" name="Picture 11" descr="https://marvin.com.mx/wp-content/uploads/2020/08/Marvin_2020_HEADCOR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6294" y="3795599"/>
            <a:ext cx="4328194" cy="288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1728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31"/>
                                        </p:tgtEl>
                                        <p:attrNameLst>
                                          <p:attrName>style.visibility</p:attrName>
                                        </p:attrNameLst>
                                      </p:cBhvr>
                                      <p:to>
                                        <p:strVal val="visible"/>
                                      </p:to>
                                    </p:set>
                                    <p:anim calcmode="lin" valueType="num">
                                      <p:cBhvr>
                                        <p:cTn id="7" dur="1000" fill="hold"/>
                                        <p:tgtEl>
                                          <p:spTgt spid="1031"/>
                                        </p:tgtEl>
                                        <p:attrNameLst>
                                          <p:attrName>ppt_w</p:attrName>
                                        </p:attrNameLst>
                                      </p:cBhvr>
                                      <p:tavLst>
                                        <p:tav tm="0">
                                          <p:val>
                                            <p:fltVal val="0"/>
                                          </p:val>
                                        </p:tav>
                                        <p:tav tm="100000">
                                          <p:val>
                                            <p:strVal val="#ppt_w"/>
                                          </p:val>
                                        </p:tav>
                                      </p:tavLst>
                                    </p:anim>
                                    <p:anim calcmode="lin" valueType="num">
                                      <p:cBhvr>
                                        <p:cTn id="8" dur="1000" fill="hold"/>
                                        <p:tgtEl>
                                          <p:spTgt spid="1031"/>
                                        </p:tgtEl>
                                        <p:attrNameLst>
                                          <p:attrName>ppt_h</p:attrName>
                                        </p:attrNameLst>
                                      </p:cBhvr>
                                      <p:tavLst>
                                        <p:tav tm="0">
                                          <p:val>
                                            <p:fltVal val="0"/>
                                          </p:val>
                                        </p:tav>
                                        <p:tav tm="100000">
                                          <p:val>
                                            <p:strVal val="#ppt_h"/>
                                          </p:val>
                                        </p:tav>
                                      </p:tavLst>
                                    </p:anim>
                                    <p:anim calcmode="lin" valueType="num">
                                      <p:cBhvr>
                                        <p:cTn id="9" dur="1000" fill="hold"/>
                                        <p:tgtEl>
                                          <p:spTgt spid="1031"/>
                                        </p:tgtEl>
                                        <p:attrNameLst>
                                          <p:attrName>style.rotation</p:attrName>
                                        </p:attrNameLst>
                                      </p:cBhvr>
                                      <p:tavLst>
                                        <p:tav tm="0">
                                          <p:val>
                                            <p:fltVal val="90"/>
                                          </p:val>
                                        </p:tav>
                                        <p:tav tm="100000">
                                          <p:val>
                                            <p:fltVal val="0"/>
                                          </p:val>
                                        </p:tav>
                                      </p:tavLst>
                                    </p:anim>
                                    <p:animEffect transition="in" filter="fade">
                                      <p:cBhvr>
                                        <p:cTn id="10" dur="1000"/>
                                        <p:tgtEl>
                                          <p:spTgt spid="10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1000" fill="hold"/>
                                        <p:tgtEl>
                                          <p:spTgt spid="1026"/>
                                        </p:tgtEl>
                                        <p:attrNameLst>
                                          <p:attrName>ppt_w</p:attrName>
                                        </p:attrNameLst>
                                      </p:cBhvr>
                                      <p:tavLst>
                                        <p:tav tm="0">
                                          <p:val>
                                            <p:fltVal val="0"/>
                                          </p:val>
                                        </p:tav>
                                        <p:tav tm="100000">
                                          <p:val>
                                            <p:strVal val="#ppt_w"/>
                                          </p:val>
                                        </p:tav>
                                      </p:tavLst>
                                    </p:anim>
                                    <p:anim calcmode="lin" valueType="num">
                                      <p:cBhvr>
                                        <p:cTn id="16" dur="1000" fill="hold"/>
                                        <p:tgtEl>
                                          <p:spTgt spid="1026"/>
                                        </p:tgtEl>
                                        <p:attrNameLst>
                                          <p:attrName>ppt_h</p:attrName>
                                        </p:attrNameLst>
                                      </p:cBhvr>
                                      <p:tavLst>
                                        <p:tav tm="0">
                                          <p:val>
                                            <p:fltVal val="0"/>
                                          </p:val>
                                        </p:tav>
                                        <p:tav tm="100000">
                                          <p:val>
                                            <p:strVal val="#ppt_h"/>
                                          </p:val>
                                        </p:tav>
                                      </p:tavLst>
                                    </p:anim>
                                    <p:anim calcmode="lin" valueType="num">
                                      <p:cBhvr>
                                        <p:cTn id="17" dur="1000" fill="hold"/>
                                        <p:tgtEl>
                                          <p:spTgt spid="1026"/>
                                        </p:tgtEl>
                                        <p:attrNameLst>
                                          <p:attrName>style.rotation</p:attrName>
                                        </p:attrNameLst>
                                      </p:cBhvr>
                                      <p:tavLst>
                                        <p:tav tm="0">
                                          <p:val>
                                            <p:fltVal val="90"/>
                                          </p:val>
                                        </p:tav>
                                        <p:tav tm="100000">
                                          <p:val>
                                            <p:fltVal val="0"/>
                                          </p:val>
                                        </p:tav>
                                      </p:tavLst>
                                    </p:anim>
                                    <p:animEffect transition="in" filter="fade">
                                      <p:cBhvr>
                                        <p:cTn id="18" dur="1000"/>
                                        <p:tgtEl>
                                          <p:spTgt spid="1026"/>
                                        </p:tgtEl>
                                      </p:cBhvr>
                                    </p:animEffect>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1033"/>
                                        </p:tgtEl>
                                        <p:attrNameLst>
                                          <p:attrName>style.visibility</p:attrName>
                                        </p:attrNameLst>
                                      </p:cBhvr>
                                      <p:to>
                                        <p:strVal val="visible"/>
                                      </p:to>
                                    </p:set>
                                    <p:anim calcmode="lin" valueType="num">
                                      <p:cBhvr>
                                        <p:cTn id="22" dur="5000" fill="hold"/>
                                        <p:tgtEl>
                                          <p:spTgt spid="1033"/>
                                        </p:tgtEl>
                                        <p:attrNameLst>
                                          <p:attrName>ppt_w</p:attrName>
                                        </p:attrNameLst>
                                      </p:cBhvr>
                                      <p:tavLst>
                                        <p:tav tm="0">
                                          <p:val>
                                            <p:fltVal val="0"/>
                                          </p:val>
                                        </p:tav>
                                        <p:tav tm="100000">
                                          <p:val>
                                            <p:strVal val="#ppt_w"/>
                                          </p:val>
                                        </p:tav>
                                      </p:tavLst>
                                    </p:anim>
                                    <p:anim calcmode="lin" valueType="num">
                                      <p:cBhvr>
                                        <p:cTn id="23" dur="5000" fill="hold"/>
                                        <p:tgtEl>
                                          <p:spTgt spid="1033"/>
                                        </p:tgtEl>
                                        <p:attrNameLst>
                                          <p:attrName>ppt_h</p:attrName>
                                        </p:attrNameLst>
                                      </p:cBhvr>
                                      <p:tavLst>
                                        <p:tav tm="0">
                                          <p:val>
                                            <p:fltVal val="0"/>
                                          </p:val>
                                        </p:tav>
                                        <p:tav tm="100000">
                                          <p:val>
                                            <p:strVal val="#ppt_h"/>
                                          </p:val>
                                        </p:tav>
                                      </p:tavLst>
                                    </p:anim>
                                    <p:anim calcmode="lin" valueType="num">
                                      <p:cBhvr>
                                        <p:cTn id="24" dur="5000" fill="hold"/>
                                        <p:tgtEl>
                                          <p:spTgt spid="1033"/>
                                        </p:tgtEl>
                                        <p:attrNameLst>
                                          <p:attrName>style.rotation</p:attrName>
                                        </p:attrNameLst>
                                      </p:cBhvr>
                                      <p:tavLst>
                                        <p:tav tm="0">
                                          <p:val>
                                            <p:fltVal val="90"/>
                                          </p:val>
                                        </p:tav>
                                        <p:tav tm="100000">
                                          <p:val>
                                            <p:fltVal val="0"/>
                                          </p:val>
                                        </p:tav>
                                      </p:tavLst>
                                    </p:anim>
                                    <p:animEffect transition="in" filter="fade">
                                      <p:cBhvr>
                                        <p:cTn id="25" dur="5000"/>
                                        <p:tgtEl>
                                          <p:spTgt spid="1033"/>
                                        </p:tgtEl>
                                      </p:cBhvr>
                                    </p:animEffect>
                                  </p:childTnLst>
                                </p:cTn>
                              </p:par>
                            </p:childTnLst>
                          </p:cTn>
                        </p:par>
                        <p:par>
                          <p:cTn id="26" fill="hold">
                            <p:stCondLst>
                              <p:cond delay="6000"/>
                            </p:stCondLst>
                            <p:childTnLst>
                              <p:par>
                                <p:cTn id="27" presetID="31" presetClass="entr" presetSubtype="0" fill="hold" nodeType="afterEffect">
                                  <p:stCondLst>
                                    <p:cond delay="0"/>
                                  </p:stCondLst>
                                  <p:childTnLst>
                                    <p:set>
                                      <p:cBhvr>
                                        <p:cTn id="28" dur="1" fill="hold">
                                          <p:stCondLst>
                                            <p:cond delay="0"/>
                                          </p:stCondLst>
                                        </p:cTn>
                                        <p:tgtEl>
                                          <p:spTgt spid="1035"/>
                                        </p:tgtEl>
                                        <p:attrNameLst>
                                          <p:attrName>style.visibility</p:attrName>
                                        </p:attrNameLst>
                                      </p:cBhvr>
                                      <p:to>
                                        <p:strVal val="visible"/>
                                      </p:to>
                                    </p:set>
                                    <p:anim calcmode="lin" valueType="num">
                                      <p:cBhvr>
                                        <p:cTn id="29" dur="5000" fill="hold"/>
                                        <p:tgtEl>
                                          <p:spTgt spid="1035"/>
                                        </p:tgtEl>
                                        <p:attrNameLst>
                                          <p:attrName>ppt_w</p:attrName>
                                        </p:attrNameLst>
                                      </p:cBhvr>
                                      <p:tavLst>
                                        <p:tav tm="0">
                                          <p:val>
                                            <p:fltVal val="0"/>
                                          </p:val>
                                        </p:tav>
                                        <p:tav tm="100000">
                                          <p:val>
                                            <p:strVal val="#ppt_w"/>
                                          </p:val>
                                        </p:tav>
                                      </p:tavLst>
                                    </p:anim>
                                    <p:anim calcmode="lin" valueType="num">
                                      <p:cBhvr>
                                        <p:cTn id="30" dur="5000" fill="hold"/>
                                        <p:tgtEl>
                                          <p:spTgt spid="1035"/>
                                        </p:tgtEl>
                                        <p:attrNameLst>
                                          <p:attrName>ppt_h</p:attrName>
                                        </p:attrNameLst>
                                      </p:cBhvr>
                                      <p:tavLst>
                                        <p:tav tm="0">
                                          <p:val>
                                            <p:fltVal val="0"/>
                                          </p:val>
                                        </p:tav>
                                        <p:tav tm="100000">
                                          <p:val>
                                            <p:strVal val="#ppt_h"/>
                                          </p:val>
                                        </p:tav>
                                      </p:tavLst>
                                    </p:anim>
                                    <p:anim calcmode="lin" valueType="num">
                                      <p:cBhvr>
                                        <p:cTn id="31" dur="5000" fill="hold"/>
                                        <p:tgtEl>
                                          <p:spTgt spid="1035"/>
                                        </p:tgtEl>
                                        <p:attrNameLst>
                                          <p:attrName>style.rotation</p:attrName>
                                        </p:attrNameLst>
                                      </p:cBhvr>
                                      <p:tavLst>
                                        <p:tav tm="0">
                                          <p:val>
                                            <p:fltVal val="90"/>
                                          </p:val>
                                        </p:tav>
                                        <p:tav tm="100000">
                                          <p:val>
                                            <p:fltVal val="0"/>
                                          </p:val>
                                        </p:tav>
                                      </p:tavLst>
                                    </p:anim>
                                    <p:animEffect transition="in" filter="fade">
                                      <p:cBhvr>
                                        <p:cTn id="32" dur="50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6545A343-A473-1247-BFBA-DA18A03D2FC5}"/>
              </a:ext>
            </a:extLst>
          </p:cNvPr>
          <p:cNvPicPr>
            <a:picLocks noChangeAspect="1"/>
          </p:cNvPicPr>
          <p:nvPr/>
        </p:nvPicPr>
        <p:blipFill>
          <a:blip r:embed="rId3"/>
          <a:stretch>
            <a:fillRect/>
          </a:stretch>
        </p:blipFill>
        <p:spPr>
          <a:xfrm>
            <a:off x="395536" y="268610"/>
            <a:ext cx="7472908" cy="3736454"/>
          </a:xfrm>
          <a:prstGeom prst="rect">
            <a:avLst/>
          </a:prstGeom>
        </p:spPr>
        <p:style>
          <a:lnRef idx="1">
            <a:schemeClr val="accent2"/>
          </a:lnRef>
          <a:fillRef idx="3">
            <a:schemeClr val="accent2"/>
          </a:fillRef>
          <a:effectRef idx="2">
            <a:schemeClr val="accent2"/>
          </a:effectRef>
          <a:fontRef idx="minor">
            <a:schemeClr val="lt1"/>
          </a:fontRef>
        </p:style>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8046" y="3787027"/>
            <a:ext cx="5087888" cy="2857962"/>
          </a:xfrm>
          <a:prstGeom prst="rect">
            <a:avLst/>
          </a:prstGeom>
          <a:ln/>
        </p:spPr>
        <p:style>
          <a:lnRef idx="1">
            <a:schemeClr val="accent2"/>
          </a:lnRef>
          <a:fillRef idx="3">
            <a:schemeClr val="accent2"/>
          </a:fillRef>
          <a:effectRef idx="2">
            <a:schemeClr val="accent2"/>
          </a:effectRef>
          <a:fontRef idx="minor">
            <a:schemeClr val="lt1"/>
          </a:fontRef>
        </p:style>
      </p:pic>
      <p:sp>
        <p:nvSpPr>
          <p:cNvPr id="5" name="Rettangolo 4">
            <a:extLst>
              <a:ext uri="{FF2B5EF4-FFF2-40B4-BE49-F238E27FC236}">
                <a16:creationId xmlns:a16="http://schemas.microsoft.com/office/drawing/2014/main" xmlns="" id="{60030830-AE62-B348-A4B6-8585188135E8}"/>
              </a:ext>
            </a:extLst>
          </p:cNvPr>
          <p:cNvSpPr/>
          <p:nvPr/>
        </p:nvSpPr>
        <p:spPr>
          <a:xfrm rot="20794111">
            <a:off x="-326589" y="3122316"/>
            <a:ext cx="4032448" cy="1077218"/>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3200" b="1" cap="none" spc="0" dirty="0" err="1">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President</a:t>
            </a:r>
            <a:r>
              <a:rPr lang="it-IT" sz="32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Donald Trump</a:t>
            </a:r>
          </a:p>
        </p:txBody>
      </p:sp>
      <p:sp>
        <p:nvSpPr>
          <p:cNvPr id="3" name="Rettangolo 2">
            <a:extLst>
              <a:ext uri="{FF2B5EF4-FFF2-40B4-BE49-F238E27FC236}">
                <a16:creationId xmlns:a16="http://schemas.microsoft.com/office/drawing/2014/main" xmlns="" id="{06E533B9-3982-004F-B4AC-FB84230DEFA2}"/>
              </a:ext>
            </a:extLst>
          </p:cNvPr>
          <p:cNvSpPr/>
          <p:nvPr/>
        </p:nvSpPr>
        <p:spPr>
          <a:xfrm rot="20386119">
            <a:off x="5520174" y="3252444"/>
            <a:ext cx="3312368" cy="1077218"/>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32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Dr Anthony Fauci</a:t>
            </a:r>
          </a:p>
        </p:txBody>
      </p:sp>
      <p:sp>
        <p:nvSpPr>
          <p:cNvPr id="8" name="Rettangolo 7">
            <a:extLst>
              <a:ext uri="{FF2B5EF4-FFF2-40B4-BE49-F238E27FC236}">
                <a16:creationId xmlns:a16="http://schemas.microsoft.com/office/drawing/2014/main" xmlns="" id="{06E533B9-3982-004F-B4AC-FB84230DEFA2}"/>
              </a:ext>
            </a:extLst>
          </p:cNvPr>
          <p:cNvSpPr/>
          <p:nvPr/>
        </p:nvSpPr>
        <p:spPr>
          <a:xfrm rot="998026">
            <a:off x="5592978" y="5392718"/>
            <a:ext cx="3312368" cy="1077218"/>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3200" b="1" cap="none" spc="0" dirty="0" err="1">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Captain</a:t>
            </a:r>
            <a:endParaRPr lang="it-IT" sz="32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a:p>
            <a:pPr algn="ctr"/>
            <a:r>
              <a:rPr lang="it-IT" sz="32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Brett </a:t>
            </a:r>
            <a:r>
              <a:rPr lang="it-IT" sz="3200" b="1" dirty="0" err="1">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Crozier</a:t>
            </a:r>
            <a:endParaRPr lang="it-IT" sz="32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8246846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Download\COVID-19\Silvio-Garatti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2656"/>
            <a:ext cx="5374256" cy="612068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rot="19212463">
            <a:off x="5349286" y="1502857"/>
            <a:ext cx="3616696"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Silvio</a:t>
            </a:r>
          </a:p>
          <a:p>
            <a:pPr algn="ctr"/>
            <a:r>
              <a:rPr lang="it-IT"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Garattini</a:t>
            </a:r>
            <a:endParaRPr lang="it-IT"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ttangolo 3">
            <a:extLst>
              <a:ext uri="{FF2B5EF4-FFF2-40B4-BE49-F238E27FC236}">
                <a16:creationId xmlns:a16="http://schemas.microsoft.com/office/drawing/2014/main" xmlns="" id="{9ED86CE4-900D-E343-8F79-666593FD0E52}"/>
              </a:ext>
            </a:extLst>
          </p:cNvPr>
          <p:cNvSpPr/>
          <p:nvPr/>
        </p:nvSpPr>
        <p:spPr>
          <a:xfrm>
            <a:off x="504240" y="5417929"/>
            <a:ext cx="8244224"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i="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«Il senso della vita viene prima del senso degli affari»</a:t>
            </a:r>
          </a:p>
        </p:txBody>
      </p:sp>
    </p:spTree>
    <p:extLst>
      <p:ext uri="{BB962C8B-B14F-4D97-AF65-F5344CB8AC3E}">
        <p14:creationId xmlns:p14="http://schemas.microsoft.com/office/powerpoint/2010/main" val="23711273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Download\COVID-19\Wuhan3.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4" descr="D:\Download\COVID-19\Wuhan3.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D:\Download\COVID-19\Wuhan3.web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160339"/>
            <a:ext cx="4848473" cy="3231854"/>
          </a:xfrm>
          <a:prstGeom prst="rect">
            <a:avLst/>
          </a:prstGeom>
          <a:noFill/>
          <a:ln w="952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5130" name="Picture 10" descr="D:\Download\COVID-19\controllocrazia.jpeg"/>
          <p:cNvPicPr preferRelativeResize="0">
            <a:picLocks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517054">
            <a:off x="4799581" y="768121"/>
            <a:ext cx="3791160" cy="2927595"/>
          </a:xfrm>
          <a:prstGeom prst="rect">
            <a:avLst/>
          </a:prstGeom>
        </p:spPr>
        <p:style>
          <a:lnRef idx="1">
            <a:schemeClr val="accent3"/>
          </a:lnRef>
          <a:fillRef idx="3">
            <a:schemeClr val="accent3"/>
          </a:fillRef>
          <a:effectRef idx="2">
            <a:schemeClr val="accent3"/>
          </a:effectRef>
          <a:fontRef idx="minor">
            <a:schemeClr val="lt1"/>
          </a:fontRef>
        </p:style>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93689">
            <a:off x="551931" y="2933485"/>
            <a:ext cx="4368499" cy="32763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4049107" y="4725144"/>
            <a:ext cx="5059397" cy="156966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3200" b="1" cap="none" spc="0" dirty="0" err="1">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Controllocrazia</a:t>
            </a:r>
            <a:endParaRPr lang="it-IT" sz="32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a:p>
            <a:pPr algn="ctr"/>
            <a:r>
              <a:rPr lang="it-IT" sz="32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totalitaria</a:t>
            </a:r>
          </a:p>
          <a:p>
            <a:pPr algn="ctr"/>
            <a:r>
              <a:rPr lang="it-IT" sz="32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o business </a:t>
            </a:r>
            <a:r>
              <a:rPr lang="it-IT" sz="3200" b="1" dirty="0" err="1">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as</a:t>
            </a:r>
            <a:r>
              <a:rPr lang="it-IT" sz="32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it-IT" sz="3200" b="1" dirty="0" err="1">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usual</a:t>
            </a:r>
            <a:r>
              <a:rPr lang="it-IT" sz="32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endParaRPr lang="it-IT" sz="32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733620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ownload\COVID-19\kore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116632"/>
            <a:ext cx="5844127" cy="4032448"/>
          </a:xfrm>
          <a:prstGeom prst="rect">
            <a:avLst/>
          </a:prstGeom>
          <a:extLst/>
        </p:spPr>
        <p:style>
          <a:lnRef idx="1">
            <a:schemeClr val="accent2"/>
          </a:lnRef>
          <a:fillRef idx="3">
            <a:schemeClr val="accent2"/>
          </a:fillRef>
          <a:effectRef idx="2">
            <a:schemeClr val="accent2"/>
          </a:effectRef>
          <a:fontRef idx="minor">
            <a:schemeClr val="lt1"/>
          </a:fontRef>
        </p:style>
      </p:pic>
      <p:pic>
        <p:nvPicPr>
          <p:cNvPr id="10243" name="Picture 3" descr="D:\Download\COVID-19\jap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924944"/>
            <a:ext cx="5429250" cy="3795713"/>
          </a:xfrm>
          <a:prstGeom prst="rect">
            <a:avLst/>
          </a:prstGeom>
          <a:extLst/>
        </p:spPr>
        <p:style>
          <a:lnRef idx="1">
            <a:schemeClr val="accent2"/>
          </a:lnRef>
          <a:fillRef idx="3">
            <a:schemeClr val="accent2"/>
          </a:fillRef>
          <a:effectRef idx="2">
            <a:schemeClr val="accent2"/>
          </a:effectRef>
          <a:fontRef idx="minor">
            <a:schemeClr val="lt1"/>
          </a:fontRef>
        </p:style>
      </p:pic>
      <p:sp>
        <p:nvSpPr>
          <p:cNvPr id="2" name="Rettangolo 1"/>
          <p:cNvSpPr/>
          <p:nvPr/>
        </p:nvSpPr>
        <p:spPr>
          <a:xfrm>
            <a:off x="6262323" y="764704"/>
            <a:ext cx="2462534"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Korea</a:t>
            </a:r>
          </a:p>
        </p:txBody>
      </p:sp>
      <p:sp>
        <p:nvSpPr>
          <p:cNvPr id="3" name="Rettangolo 2"/>
          <p:cNvSpPr/>
          <p:nvPr/>
        </p:nvSpPr>
        <p:spPr>
          <a:xfrm>
            <a:off x="755576" y="5229200"/>
            <a:ext cx="2473754" cy="923330"/>
          </a:xfrm>
          <a:prstGeom prst="rect">
            <a:avLst/>
          </a:prstGeom>
          <a:noFill/>
        </p:spPr>
        <p:txBody>
          <a:bodyPr wrap="none" lIns="91440" tIns="45720" rIns="91440" bIns="45720">
            <a:spAutoFit/>
          </a:bodyPr>
          <a:lstStyle/>
          <a:p>
            <a:pPr algn="ctr"/>
            <a:r>
              <a:rPr lang="it-IT"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Japan</a:t>
            </a:r>
          </a:p>
        </p:txBody>
      </p:sp>
    </p:spTree>
    <p:extLst>
      <p:ext uri="{BB962C8B-B14F-4D97-AF65-F5344CB8AC3E}">
        <p14:creationId xmlns:p14="http://schemas.microsoft.com/office/powerpoint/2010/main" val="32893017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COVID-19\medico della pes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260648"/>
            <a:ext cx="4634880" cy="6384548"/>
          </a:xfrm>
          <a:prstGeom prst="rect">
            <a:avLst/>
          </a:prstGeom>
          <a:extLst/>
        </p:spPr>
        <p:style>
          <a:lnRef idx="2">
            <a:schemeClr val="accent2">
              <a:shade val="50000"/>
            </a:schemeClr>
          </a:lnRef>
          <a:fillRef idx="1">
            <a:schemeClr val="accent2"/>
          </a:fillRef>
          <a:effectRef idx="0">
            <a:schemeClr val="accent2"/>
          </a:effectRef>
          <a:fontRef idx="minor">
            <a:schemeClr val="lt1"/>
          </a:fontRef>
        </p:style>
      </p:pic>
      <p:pic>
        <p:nvPicPr>
          <p:cNvPr id="4100" name="Picture 4" descr="Africa News: Kenya Reports First Case of Coronavirus, Covid-19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284984"/>
            <a:ext cx="4956022" cy="3300711"/>
          </a:xfrm>
          <a:prstGeom prst="rect">
            <a:avLst/>
          </a:prstGeom>
          <a:extLst/>
        </p:spPr>
        <p:style>
          <a:lnRef idx="2">
            <a:schemeClr val="accent2">
              <a:shade val="50000"/>
            </a:schemeClr>
          </a:lnRef>
          <a:fillRef idx="1">
            <a:schemeClr val="accent2"/>
          </a:fillRef>
          <a:effectRef idx="0">
            <a:schemeClr val="accent2"/>
          </a:effectRef>
          <a:fontRef idx="minor">
            <a:schemeClr val="lt1"/>
          </a:fontRef>
        </p:style>
      </p:pic>
      <p:sp>
        <p:nvSpPr>
          <p:cNvPr id="2" name="Rettangolo 1"/>
          <p:cNvSpPr/>
          <p:nvPr/>
        </p:nvSpPr>
        <p:spPr>
          <a:xfrm>
            <a:off x="467544" y="404664"/>
            <a:ext cx="3358612" cy="2585323"/>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it-IT" sz="5400" b="1" cap="none" spc="0" dirty="0">
                <a:ln/>
                <a:solidFill>
                  <a:schemeClr val="accent3"/>
                </a:solidFill>
                <a:effectLst/>
              </a:rPr>
              <a:t>I medici</a:t>
            </a:r>
          </a:p>
          <a:p>
            <a:pPr algn="ctr"/>
            <a:r>
              <a:rPr lang="it-IT" sz="5400" b="1" dirty="0">
                <a:ln/>
                <a:solidFill>
                  <a:schemeClr val="accent3"/>
                </a:solidFill>
              </a:rPr>
              <a:t>d</a:t>
            </a:r>
            <a:r>
              <a:rPr lang="it-IT" sz="5400" b="1" cap="none" spc="0" dirty="0">
                <a:ln/>
                <a:solidFill>
                  <a:schemeClr val="accent3"/>
                </a:solidFill>
                <a:effectLst/>
              </a:rPr>
              <a:t>ella</a:t>
            </a:r>
          </a:p>
          <a:p>
            <a:pPr algn="ctr"/>
            <a:r>
              <a:rPr lang="it-IT" sz="5400" b="1" dirty="0">
                <a:ln/>
                <a:solidFill>
                  <a:schemeClr val="accent3"/>
                </a:solidFill>
              </a:rPr>
              <a:t>peste</a:t>
            </a:r>
            <a:endParaRPr lang="it-IT" sz="5400" b="1" cap="none" spc="0" dirty="0">
              <a:ln/>
              <a:solidFill>
                <a:schemeClr val="accent3"/>
              </a:solidFill>
              <a:effectLst/>
            </a:endParaRPr>
          </a:p>
        </p:txBody>
      </p:sp>
    </p:spTree>
    <p:extLst>
      <p:ext uri="{BB962C8B-B14F-4D97-AF65-F5344CB8AC3E}">
        <p14:creationId xmlns:p14="http://schemas.microsoft.com/office/powerpoint/2010/main" val="31087335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 descr="D:\Download\COVID-19\manzoni.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7" descr="D:\Download\COVID-19\manzoni.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74" name="Picture 2" descr="D:\Download\COVID-19\albert cam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43217">
            <a:off x="361615" y="272589"/>
            <a:ext cx="2446950" cy="3642656"/>
          </a:xfrm>
          <a:prstGeom prst="rect">
            <a:avLst/>
          </a:prstGeom>
          <a:extLst>
            <a:ext uri="{909E8E84-426E-40DD-AFC4-6F175D3DCCD1}">
              <a14:hiddenFill xmlns:a14="http://schemas.microsoft.com/office/drawing/2010/main">
                <a:solidFill>
                  <a:srgbClr val="FFFFFF"/>
                </a:solidFill>
              </a14:hiddenFill>
            </a:ext>
          </a:extLst>
        </p:spPr>
        <p:style>
          <a:lnRef idx="2">
            <a:schemeClr val="accent3"/>
          </a:lnRef>
          <a:fillRef idx="1">
            <a:schemeClr val="lt1"/>
          </a:fillRef>
          <a:effectRef idx="0">
            <a:schemeClr val="accent3"/>
          </a:effectRef>
          <a:fontRef idx="minor">
            <a:schemeClr val="dk1"/>
          </a:fontRef>
        </p:style>
      </p:pic>
      <p:pic>
        <p:nvPicPr>
          <p:cNvPr id="308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43734">
            <a:off x="2328353" y="2729427"/>
            <a:ext cx="2617974" cy="358139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style>
          <a:lnRef idx="2">
            <a:schemeClr val="accent3"/>
          </a:lnRef>
          <a:fillRef idx="1">
            <a:schemeClr val="lt1"/>
          </a:fillRef>
          <a:effectRef idx="0">
            <a:schemeClr val="accent3"/>
          </a:effectRef>
          <a:fontRef idx="minor">
            <a:schemeClr val="dk1"/>
          </a:fontRef>
        </p:style>
      </p:pic>
      <p:pic>
        <p:nvPicPr>
          <p:cNvPr id="3075" name="Picture 3" descr="D:\Download\COVID-19\Giovanni_Boccacc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6851">
            <a:off x="4885133" y="384267"/>
            <a:ext cx="2799623" cy="3597517"/>
          </a:xfrm>
          <a:prstGeom prst="rect">
            <a:avLst/>
          </a:prstGeom>
          <a:extLst>
            <a:ext uri="{909E8E84-426E-40DD-AFC4-6F175D3DCCD1}">
              <a14:hiddenFill xmlns:a14="http://schemas.microsoft.com/office/drawing/2010/main">
                <a:solidFill>
                  <a:srgbClr val="FFFFFF"/>
                </a:solidFill>
              </a14:hiddenFill>
            </a:ext>
          </a:extLst>
        </p:spPr>
        <p:style>
          <a:lnRef idx="2">
            <a:schemeClr val="accent3"/>
          </a:lnRef>
          <a:fillRef idx="1">
            <a:schemeClr val="lt1"/>
          </a:fillRef>
          <a:effectRef idx="0">
            <a:schemeClr val="accent3"/>
          </a:effectRef>
          <a:fontRef idx="minor">
            <a:schemeClr val="dk1"/>
          </a:fontRef>
        </p:style>
      </p:pic>
      <p:pic>
        <p:nvPicPr>
          <p:cNvPr id="2" name="Immagine 1">
            <a:extLst>
              <a:ext uri="{FF2B5EF4-FFF2-40B4-BE49-F238E27FC236}">
                <a16:creationId xmlns:a16="http://schemas.microsoft.com/office/drawing/2014/main" xmlns="" id="{8C9BA76F-BCFD-2340-9851-51F681D482D6}"/>
              </a:ext>
            </a:extLst>
          </p:cNvPr>
          <p:cNvPicPr>
            <a:picLocks noChangeAspect="1"/>
          </p:cNvPicPr>
          <p:nvPr/>
        </p:nvPicPr>
        <p:blipFill>
          <a:blip r:embed="rId6"/>
          <a:stretch>
            <a:fillRect/>
          </a:stretch>
        </p:blipFill>
        <p:spPr>
          <a:xfrm rot="442535">
            <a:off x="6433160" y="3049827"/>
            <a:ext cx="2370289" cy="3555433"/>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5431610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F:\Fatima.jp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03648" y="-1175048"/>
            <a:ext cx="6045324" cy="806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6456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323528" y="188640"/>
            <a:ext cx="3471277" cy="3528391"/>
          </a:xfrm>
        </p:spPr>
        <p:txBody>
          <a:bodyPr>
            <a:noAutofit/>
          </a:bodyPr>
          <a:lstStyle/>
          <a:p>
            <a:pPr marL="0" indent="0">
              <a:buNone/>
            </a:pPr>
            <a:r>
              <a:rPr lang="it-IT" sz="2000" i="1" dirty="0"/>
              <a:t>Quando si fa sera, voi dite: "Bel tempo, perché il cielo rosseggia!" e la mattina dite: "Oggi tempesta, perché il cielo è rosso cupo!" L'aspetto del cielo lo sapete dunque discernere, e </a:t>
            </a:r>
            <a:r>
              <a:rPr lang="it-IT" sz="2000" b="1" i="1" dirty="0">
                <a:solidFill>
                  <a:srgbClr val="FFFF00"/>
                </a:solidFill>
                <a:effectLst>
                  <a:outerShdw blurRad="38100" dist="38100" dir="2700000" algn="tl">
                    <a:srgbClr val="000000">
                      <a:alpha val="43137"/>
                    </a:srgbClr>
                  </a:outerShdw>
                </a:effectLst>
              </a:rPr>
              <a:t>i segni dei tempi</a:t>
            </a:r>
            <a:r>
              <a:rPr lang="it-IT" sz="2000" i="1" dirty="0"/>
              <a:t> non riuscite a </a:t>
            </a:r>
            <a:r>
              <a:rPr lang="it-IT" sz="2000" b="1" i="1" dirty="0">
                <a:solidFill>
                  <a:srgbClr val="FFFF00"/>
                </a:solidFill>
                <a:effectLst>
                  <a:outerShdw blurRad="38100" dist="38100" dir="2700000" algn="tl">
                    <a:srgbClr val="000000">
                      <a:alpha val="43137"/>
                    </a:srgbClr>
                  </a:outerShdw>
                </a:effectLst>
              </a:rPr>
              <a:t>discernerli</a:t>
            </a:r>
            <a:r>
              <a:rPr lang="it-IT" sz="2000" i="1" dirty="0"/>
              <a:t>? (Mt 16,2-3)</a:t>
            </a:r>
          </a:p>
        </p:txBody>
      </p:sp>
      <p:sp>
        <p:nvSpPr>
          <p:cNvPr id="5" name="Segnaposto contenuto 4"/>
          <p:cNvSpPr>
            <a:spLocks noGrp="1"/>
          </p:cNvSpPr>
          <p:nvPr>
            <p:ph sz="half" idx="2"/>
          </p:nvPr>
        </p:nvSpPr>
        <p:spPr>
          <a:xfrm>
            <a:off x="4283968" y="116632"/>
            <a:ext cx="4680519" cy="6309321"/>
          </a:xfrm>
        </p:spPr>
        <p:txBody>
          <a:bodyPr>
            <a:normAutofit fontScale="92500"/>
          </a:bodyPr>
          <a:lstStyle/>
          <a:p>
            <a:pPr marL="0" indent="0">
              <a:buNone/>
            </a:pPr>
            <a:r>
              <a:rPr lang="it-IT" sz="2000" b="1" i="1" dirty="0">
                <a:solidFill>
                  <a:srgbClr val="FFFF00"/>
                </a:solidFill>
                <a:effectLst>
                  <a:outerShdw blurRad="38100" dist="38100" dir="2700000" algn="tl">
                    <a:srgbClr val="000000">
                      <a:alpha val="43137"/>
                    </a:srgbClr>
                  </a:outerShdw>
                </a:effectLst>
              </a:rPr>
              <a:t>Giovanni XXIII nel Concilio Vaticano II</a:t>
            </a:r>
            <a:r>
              <a:rPr lang="it-IT" sz="2000" i="1" dirty="0"/>
              <a:t>: «è dovere permanente della Chiesa </a:t>
            </a:r>
            <a:r>
              <a:rPr lang="it-IT" sz="2000" b="1" i="1" dirty="0">
                <a:solidFill>
                  <a:srgbClr val="FFFF00"/>
                </a:solidFill>
                <a:effectLst>
                  <a:outerShdw blurRad="38100" dist="38100" dir="2700000" algn="tl">
                    <a:srgbClr val="000000">
                      <a:alpha val="43137"/>
                    </a:srgbClr>
                  </a:outerShdw>
                </a:effectLst>
              </a:rPr>
              <a:t>scrutare i segni dei tempi e interpretarli alla luce del Vangelo</a:t>
            </a:r>
            <a:r>
              <a:rPr lang="it-IT" sz="2000" i="1" dirty="0"/>
              <a:t>, per rispondere ai perenni interrogativi degli uomini sul senso della vita» (GS, n. 4). </a:t>
            </a:r>
          </a:p>
          <a:p>
            <a:pPr marL="0" indent="0">
              <a:buNone/>
            </a:pPr>
            <a:r>
              <a:rPr lang="it-IT" sz="2000" i="1" dirty="0"/>
              <a:t>«Il popolo di Dio, mosso dalla fede, </a:t>
            </a:r>
            <a:r>
              <a:rPr lang="it-IT" sz="2000" b="1" i="1" dirty="0">
                <a:solidFill>
                  <a:srgbClr val="FFFF00"/>
                </a:solidFill>
                <a:effectLst>
                  <a:outerShdw blurRad="38100" dist="38100" dir="2700000" algn="tl">
                    <a:srgbClr val="000000">
                      <a:alpha val="43137"/>
                    </a:srgbClr>
                  </a:outerShdw>
                </a:effectLst>
              </a:rPr>
              <a:t>cerca di discernere </a:t>
            </a:r>
            <a:r>
              <a:rPr lang="it-IT" sz="2000" i="1" dirty="0"/>
              <a:t>quali siano </a:t>
            </a:r>
            <a:r>
              <a:rPr lang="it-IT" sz="2000" b="1" i="1" dirty="0">
                <a:solidFill>
                  <a:srgbClr val="FFFF00"/>
                </a:solidFill>
                <a:effectLst>
                  <a:outerShdw blurRad="38100" dist="38100" dir="2700000" algn="tl">
                    <a:srgbClr val="000000">
                      <a:alpha val="43137"/>
                    </a:srgbClr>
                  </a:outerShdw>
                </a:effectLst>
              </a:rPr>
              <a:t>i veri segni della presenza o del disegno di Dio</a:t>
            </a:r>
            <a:r>
              <a:rPr lang="it-IT" sz="2000" i="1" dirty="0"/>
              <a:t>» (GS, n. 11). </a:t>
            </a:r>
          </a:p>
          <a:p>
            <a:pPr marL="0" indent="0">
              <a:buNone/>
            </a:pPr>
            <a:r>
              <a:rPr lang="it-IT" sz="2000" i="1" dirty="0"/>
              <a:t>… così che «vediamo, fra tenebre oscure, numerosi indizi i quali sembrano annunciare tempi migliori per la Chiesa e per il genere umano». I segni dei tempi sono, in questo senso, dei </a:t>
            </a:r>
            <a:r>
              <a:rPr lang="it-IT" sz="2000" b="1" i="1" dirty="0">
                <a:solidFill>
                  <a:srgbClr val="FFFF00"/>
                </a:solidFill>
                <a:effectLst>
                  <a:outerShdw blurRad="38100" dist="38100" dir="2700000" algn="tl">
                    <a:srgbClr val="000000">
                      <a:alpha val="43137"/>
                    </a:srgbClr>
                  </a:outerShdw>
                </a:effectLst>
              </a:rPr>
              <a:t>presagi di condizioni migliori</a:t>
            </a:r>
            <a:r>
              <a:rPr lang="it-IT" sz="2000" i="1" dirty="0"/>
              <a:t> (Paolo VI nell’udienza generale del 16/04/1969)</a:t>
            </a:r>
          </a:p>
        </p:txBody>
      </p:sp>
      <p:pic>
        <p:nvPicPr>
          <p:cNvPr id="2051" name="Picture 3"/>
          <p:cNvPicPr preferRelativeResize="0">
            <a:picLocks noChangeArrowheads="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bwMode="auto">
          <a:xfrm>
            <a:off x="899592" y="3933056"/>
            <a:ext cx="2088232" cy="25649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535378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6" presetClass="entr" presetSubtype="32"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circle(out)">
                                      <p:cBhvr>
                                        <p:cTn id="12" dur="10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p:cTn id="2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p:cTn id="3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09442" y="548680"/>
            <a:ext cx="7125113" cy="924475"/>
          </a:xfrm>
        </p:spPr>
        <p:txBody>
          <a:bodyPr/>
          <a:lstStyle/>
          <a:p>
            <a:r>
              <a:rPr lang="it-IT" dirty="0"/>
              <a:t>COVID-19 mi ha messo in crisi …</a:t>
            </a:r>
          </a:p>
        </p:txBody>
      </p:sp>
      <p:sp>
        <p:nvSpPr>
          <p:cNvPr id="5" name="Segnaposto contenuto 4"/>
          <p:cNvSpPr>
            <a:spLocks noGrp="1"/>
          </p:cNvSpPr>
          <p:nvPr>
            <p:ph idx="1"/>
          </p:nvPr>
        </p:nvSpPr>
        <p:spPr>
          <a:xfrm>
            <a:off x="755576" y="1680317"/>
            <a:ext cx="7632848" cy="4429951"/>
          </a:xfrm>
        </p:spPr>
        <p:txBody>
          <a:bodyPr>
            <a:noAutofit/>
          </a:bodyPr>
          <a:lstStyle/>
          <a:p>
            <a:r>
              <a:rPr lang="it-IT" sz="2400" b="1" dirty="0">
                <a:solidFill>
                  <a:srgbClr val="FFFF00"/>
                </a:solidFill>
                <a:effectLst>
                  <a:outerShdw blurRad="38100" dist="38100" dir="2700000" algn="tl">
                    <a:srgbClr val="000000">
                      <a:alpha val="43137"/>
                    </a:srgbClr>
                  </a:outerShdw>
                </a:effectLst>
              </a:rPr>
              <a:t>Come professionista medico</a:t>
            </a:r>
            <a:r>
              <a:rPr lang="it-IT" sz="2400" dirty="0"/>
              <a:t>: la presunzione di poter fronteggiare ogni problema di salute, anche le emergenze, anche le situazioni nuove ed inedite</a:t>
            </a:r>
          </a:p>
          <a:p>
            <a:r>
              <a:rPr lang="it-IT" sz="2400" b="1" dirty="0">
                <a:solidFill>
                  <a:srgbClr val="FFFF00"/>
                </a:solidFill>
                <a:effectLst>
                  <a:outerShdw blurRad="38100" dist="38100" dir="2700000" algn="tl">
                    <a:srgbClr val="000000">
                      <a:alpha val="43137"/>
                    </a:srgbClr>
                  </a:outerShdw>
                </a:effectLst>
              </a:rPr>
              <a:t>Come </a:t>
            </a:r>
            <a:r>
              <a:rPr lang="it-IT" sz="2400" b="1" i="1" dirty="0">
                <a:solidFill>
                  <a:srgbClr val="FFFF00"/>
                </a:solidFill>
                <a:effectLst>
                  <a:outerShdw blurRad="38100" dist="38100" dir="2700000" algn="tl">
                    <a:srgbClr val="000000">
                      <a:alpha val="43137"/>
                    </a:srgbClr>
                  </a:outerShdw>
                </a:effectLst>
              </a:rPr>
              <a:t>Homo sapiens</a:t>
            </a:r>
            <a:r>
              <a:rPr lang="it-IT" sz="2400" dirty="0"/>
              <a:t>, razionale, scientifico, cittadino di una nazione ad alto reddito, tecnologicamente avanzata e con un welfare avanzato: la presunzione di poter dominare ogni fenomeno naturale, di poter capire e prevedere tutto, di andare sempre e solo avanti … il progresso, lo sviluppo, la CRESCITA !!! </a:t>
            </a:r>
          </a:p>
        </p:txBody>
      </p:sp>
    </p:spTree>
    <p:extLst>
      <p:ext uri="{BB962C8B-B14F-4D97-AF65-F5344CB8AC3E}">
        <p14:creationId xmlns:p14="http://schemas.microsoft.com/office/powerpoint/2010/main" val="25419793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290">
                                          <p:stCondLst>
                                            <p:cond delay="0"/>
                                          </p:stCondLst>
                                        </p:cTn>
                                        <p:tgtEl>
                                          <p:spTgt spid="5">
                                            <p:txEl>
                                              <p:pRg st="0" end="0"/>
                                            </p:txEl>
                                          </p:spTgt>
                                        </p:tgtEl>
                                      </p:cBhvr>
                                    </p:animEffect>
                                    <p:anim calcmode="lin" valueType="num">
                                      <p:cBhvr>
                                        <p:cTn id="8"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xEl>
                                              <p:pRg st="0" end="0"/>
                                            </p:txEl>
                                          </p:spTgt>
                                        </p:tgtEl>
                                      </p:cBhvr>
                                      <p:to x="100000" y="60000"/>
                                    </p:animScale>
                                    <p:animScale>
                                      <p:cBhvr>
                                        <p:cTn id="14" dur="83" decel="50000">
                                          <p:stCondLst>
                                            <p:cond delay="338"/>
                                          </p:stCondLst>
                                        </p:cTn>
                                        <p:tgtEl>
                                          <p:spTgt spid="5">
                                            <p:txEl>
                                              <p:pRg st="0" end="0"/>
                                            </p:txEl>
                                          </p:spTgt>
                                        </p:tgtEl>
                                      </p:cBhvr>
                                      <p:to x="100000" y="100000"/>
                                    </p:animScale>
                                    <p:animScale>
                                      <p:cBhvr>
                                        <p:cTn id="15" dur="13">
                                          <p:stCondLst>
                                            <p:cond delay="656"/>
                                          </p:stCondLst>
                                        </p:cTn>
                                        <p:tgtEl>
                                          <p:spTgt spid="5">
                                            <p:txEl>
                                              <p:pRg st="0" end="0"/>
                                            </p:txEl>
                                          </p:spTgt>
                                        </p:tgtEl>
                                      </p:cBhvr>
                                      <p:to x="100000" y="80000"/>
                                    </p:animScale>
                                    <p:animScale>
                                      <p:cBhvr>
                                        <p:cTn id="16" dur="83" decel="50000">
                                          <p:stCondLst>
                                            <p:cond delay="669"/>
                                          </p:stCondLst>
                                        </p:cTn>
                                        <p:tgtEl>
                                          <p:spTgt spid="5">
                                            <p:txEl>
                                              <p:pRg st="0" end="0"/>
                                            </p:txEl>
                                          </p:spTgt>
                                        </p:tgtEl>
                                      </p:cBhvr>
                                      <p:to x="100000" y="100000"/>
                                    </p:animScale>
                                    <p:animScale>
                                      <p:cBhvr>
                                        <p:cTn id="17" dur="13">
                                          <p:stCondLst>
                                            <p:cond delay="821"/>
                                          </p:stCondLst>
                                        </p:cTn>
                                        <p:tgtEl>
                                          <p:spTgt spid="5">
                                            <p:txEl>
                                              <p:pRg st="0" end="0"/>
                                            </p:txEl>
                                          </p:spTgt>
                                        </p:tgtEl>
                                      </p:cBhvr>
                                      <p:to x="100000" y="90000"/>
                                    </p:animScale>
                                    <p:animScale>
                                      <p:cBhvr>
                                        <p:cTn id="18" dur="83" decel="50000">
                                          <p:stCondLst>
                                            <p:cond delay="834"/>
                                          </p:stCondLst>
                                        </p:cTn>
                                        <p:tgtEl>
                                          <p:spTgt spid="5">
                                            <p:txEl>
                                              <p:pRg st="0" end="0"/>
                                            </p:txEl>
                                          </p:spTgt>
                                        </p:tgtEl>
                                      </p:cBhvr>
                                      <p:to x="100000" y="100000"/>
                                    </p:animScale>
                                    <p:animScale>
                                      <p:cBhvr>
                                        <p:cTn id="19" dur="13">
                                          <p:stCondLst>
                                            <p:cond delay="904"/>
                                          </p:stCondLst>
                                        </p:cTn>
                                        <p:tgtEl>
                                          <p:spTgt spid="5">
                                            <p:txEl>
                                              <p:pRg st="0" end="0"/>
                                            </p:txEl>
                                          </p:spTgt>
                                        </p:tgtEl>
                                      </p:cBhvr>
                                      <p:to x="100000" y="95000"/>
                                    </p:animScale>
                                    <p:animScale>
                                      <p:cBhvr>
                                        <p:cTn id="20" dur="83" decel="50000">
                                          <p:stCondLst>
                                            <p:cond delay="917"/>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290">
                                          <p:stCondLst>
                                            <p:cond delay="0"/>
                                          </p:stCondLst>
                                        </p:cTn>
                                        <p:tgtEl>
                                          <p:spTgt spid="5">
                                            <p:txEl>
                                              <p:pRg st="1" end="1"/>
                                            </p:txEl>
                                          </p:spTgt>
                                        </p:tgtEl>
                                      </p:cBhvr>
                                    </p:animEffect>
                                    <p:anim calcmode="lin" valueType="num">
                                      <p:cBhvr>
                                        <p:cTn id="26" dur="911"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5">
                                            <p:txEl>
                                              <p:pRg st="1" end="1"/>
                                            </p:txEl>
                                          </p:spTgt>
                                        </p:tgtEl>
                                        <p:attrNameLst>
                                          <p:attrName>ppt_y</p:attrName>
                                        </p:attrNameLst>
                                      </p:cBhvr>
                                      <p:tavLst>
                                        <p:tav tm="0" fmla="#ppt_y-sin(pi*$)/81">
                                          <p:val>
                                            <p:fltVal val="0"/>
                                          </p:val>
                                        </p:tav>
                                        <p:tav tm="100000">
                                          <p:val>
                                            <p:fltVal val="1"/>
                                          </p:val>
                                        </p:tav>
                                      </p:tavLst>
                                    </p:anim>
                                    <p:animScale>
                                      <p:cBhvr>
                                        <p:cTn id="31" dur="13">
                                          <p:stCondLst>
                                            <p:cond delay="325"/>
                                          </p:stCondLst>
                                        </p:cTn>
                                        <p:tgtEl>
                                          <p:spTgt spid="5">
                                            <p:txEl>
                                              <p:pRg st="1" end="1"/>
                                            </p:txEl>
                                          </p:spTgt>
                                        </p:tgtEl>
                                      </p:cBhvr>
                                      <p:to x="100000" y="60000"/>
                                    </p:animScale>
                                    <p:animScale>
                                      <p:cBhvr>
                                        <p:cTn id="32" dur="83" decel="50000">
                                          <p:stCondLst>
                                            <p:cond delay="338"/>
                                          </p:stCondLst>
                                        </p:cTn>
                                        <p:tgtEl>
                                          <p:spTgt spid="5">
                                            <p:txEl>
                                              <p:pRg st="1" end="1"/>
                                            </p:txEl>
                                          </p:spTgt>
                                        </p:tgtEl>
                                      </p:cBhvr>
                                      <p:to x="100000" y="100000"/>
                                    </p:animScale>
                                    <p:animScale>
                                      <p:cBhvr>
                                        <p:cTn id="33" dur="13">
                                          <p:stCondLst>
                                            <p:cond delay="656"/>
                                          </p:stCondLst>
                                        </p:cTn>
                                        <p:tgtEl>
                                          <p:spTgt spid="5">
                                            <p:txEl>
                                              <p:pRg st="1" end="1"/>
                                            </p:txEl>
                                          </p:spTgt>
                                        </p:tgtEl>
                                      </p:cBhvr>
                                      <p:to x="100000" y="80000"/>
                                    </p:animScale>
                                    <p:animScale>
                                      <p:cBhvr>
                                        <p:cTn id="34" dur="83" decel="50000">
                                          <p:stCondLst>
                                            <p:cond delay="669"/>
                                          </p:stCondLst>
                                        </p:cTn>
                                        <p:tgtEl>
                                          <p:spTgt spid="5">
                                            <p:txEl>
                                              <p:pRg st="1" end="1"/>
                                            </p:txEl>
                                          </p:spTgt>
                                        </p:tgtEl>
                                      </p:cBhvr>
                                      <p:to x="100000" y="100000"/>
                                    </p:animScale>
                                    <p:animScale>
                                      <p:cBhvr>
                                        <p:cTn id="35" dur="13">
                                          <p:stCondLst>
                                            <p:cond delay="821"/>
                                          </p:stCondLst>
                                        </p:cTn>
                                        <p:tgtEl>
                                          <p:spTgt spid="5">
                                            <p:txEl>
                                              <p:pRg st="1" end="1"/>
                                            </p:txEl>
                                          </p:spTgt>
                                        </p:tgtEl>
                                      </p:cBhvr>
                                      <p:to x="100000" y="90000"/>
                                    </p:animScale>
                                    <p:animScale>
                                      <p:cBhvr>
                                        <p:cTn id="36" dur="83" decel="50000">
                                          <p:stCondLst>
                                            <p:cond delay="834"/>
                                          </p:stCondLst>
                                        </p:cTn>
                                        <p:tgtEl>
                                          <p:spTgt spid="5">
                                            <p:txEl>
                                              <p:pRg st="1" end="1"/>
                                            </p:txEl>
                                          </p:spTgt>
                                        </p:tgtEl>
                                      </p:cBhvr>
                                      <p:to x="100000" y="100000"/>
                                    </p:animScale>
                                    <p:animScale>
                                      <p:cBhvr>
                                        <p:cTn id="37" dur="13">
                                          <p:stCondLst>
                                            <p:cond delay="904"/>
                                          </p:stCondLst>
                                        </p:cTn>
                                        <p:tgtEl>
                                          <p:spTgt spid="5">
                                            <p:txEl>
                                              <p:pRg st="1" end="1"/>
                                            </p:txEl>
                                          </p:spTgt>
                                        </p:tgtEl>
                                      </p:cBhvr>
                                      <p:to x="100000" y="95000"/>
                                    </p:animScale>
                                    <p:animScale>
                                      <p:cBhvr>
                                        <p:cTn id="38" dur="83" decel="50000">
                                          <p:stCondLst>
                                            <p:cond delay="917"/>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413344"/>
            <a:ext cx="9144000" cy="1080120"/>
          </a:xfrm>
        </p:spPr>
        <p:txBody>
          <a:bodyPr/>
          <a:lstStyle/>
          <a:p>
            <a:pPr algn="ctr"/>
            <a:r>
              <a:rPr lang="it-IT" b="1" dirty="0">
                <a:solidFill>
                  <a:srgbClr val="FFFF00"/>
                </a:solidFill>
              </a:rPr>
              <a:t>Sempre tragedie «lontane»</a:t>
            </a:r>
          </a:p>
        </p:txBody>
      </p:sp>
      <p:sp>
        <p:nvSpPr>
          <p:cNvPr id="3" name="Segnaposto contenuto 2"/>
          <p:cNvSpPr>
            <a:spLocks noGrp="1"/>
          </p:cNvSpPr>
          <p:nvPr>
            <p:ph sz="quarter" idx="4294967295"/>
          </p:nvPr>
        </p:nvSpPr>
        <p:spPr>
          <a:xfrm>
            <a:off x="395536" y="404664"/>
            <a:ext cx="4536504" cy="5256584"/>
          </a:xfrm>
          <a:prstGeom prst="rect">
            <a:avLst/>
          </a:prstGeom>
        </p:spPr>
        <p:txBody>
          <a:bodyPr>
            <a:noAutofit/>
          </a:bodyPr>
          <a:lstStyle/>
          <a:p>
            <a:r>
              <a:rPr lang="it-IT" sz="2400" dirty="0"/>
              <a:t>2002 - SARS (coronavirus)</a:t>
            </a:r>
          </a:p>
          <a:p>
            <a:r>
              <a:rPr lang="it-IT" sz="2400" dirty="0"/>
              <a:t>2005 - Influenza Aviaria</a:t>
            </a:r>
          </a:p>
          <a:p>
            <a:r>
              <a:rPr lang="it-IT" sz="2400" dirty="0"/>
              <a:t>2009 – Influenza Suina (AH1N1)</a:t>
            </a:r>
          </a:p>
          <a:p>
            <a:r>
              <a:rPr lang="it-IT" sz="2400" dirty="0"/>
              <a:t>2012 – MERS (coronavirus)</a:t>
            </a:r>
          </a:p>
          <a:p>
            <a:r>
              <a:rPr lang="it-IT" sz="2400" dirty="0"/>
              <a:t>2014 – Ebola virus</a:t>
            </a:r>
          </a:p>
          <a:p>
            <a:r>
              <a:rPr lang="it-IT" sz="2400" dirty="0"/>
              <a:t>2015 – </a:t>
            </a:r>
            <a:r>
              <a:rPr lang="it-IT" sz="2400" dirty="0" err="1"/>
              <a:t>Zika</a:t>
            </a:r>
            <a:r>
              <a:rPr lang="it-IT" sz="2400" dirty="0"/>
              <a:t> virus</a:t>
            </a:r>
          </a:p>
        </p:txBody>
      </p:sp>
      <p:pic>
        <p:nvPicPr>
          <p:cNvPr id="1028" name="Picture 4" descr="Image result for s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548680"/>
            <a:ext cx="2552478" cy="1435118"/>
          </a:xfrm>
          <a:prstGeom prst="rect">
            <a:avLst/>
          </a:prstGeom>
        </p:spPr>
        <p:style>
          <a:lnRef idx="3">
            <a:schemeClr val="lt1"/>
          </a:lnRef>
          <a:fillRef idx="1">
            <a:schemeClr val="accent1"/>
          </a:fillRef>
          <a:effectRef idx="1">
            <a:schemeClr val="accent1"/>
          </a:effectRef>
          <a:fontRef idx="minor">
            <a:schemeClr val="lt1"/>
          </a:fontRef>
        </p:style>
      </p:pic>
      <p:pic>
        <p:nvPicPr>
          <p:cNvPr id="1030" name="Picture 6" descr="&#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1556792"/>
            <a:ext cx="2280820" cy="1703884"/>
          </a:xfrm>
          <a:prstGeom prst="rect">
            <a:avLst/>
          </a:prstGeom>
        </p:spPr>
        <p:style>
          <a:lnRef idx="3">
            <a:schemeClr val="lt1"/>
          </a:lnRef>
          <a:fillRef idx="1">
            <a:schemeClr val="accent1"/>
          </a:fillRef>
          <a:effectRef idx="1">
            <a:schemeClr val="accent1"/>
          </a:effectRef>
          <a:fontRef idx="minor">
            <a:schemeClr val="lt1"/>
          </a:fontRef>
        </p:style>
      </p:pic>
      <p:pic>
        <p:nvPicPr>
          <p:cNvPr id="1032" name="Picture 8" descr="Image result for influenza sui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2276872"/>
            <a:ext cx="1828800" cy="1714500"/>
          </a:xfrm>
          <a:prstGeom prst="rect">
            <a:avLst/>
          </a:prstGeom>
        </p:spPr>
        <p:style>
          <a:lnRef idx="3">
            <a:schemeClr val="lt1"/>
          </a:lnRef>
          <a:fillRef idx="1">
            <a:schemeClr val="accent1"/>
          </a:fillRef>
          <a:effectRef idx="1">
            <a:schemeClr val="accent1"/>
          </a:effectRef>
          <a:fontRef idx="minor">
            <a:schemeClr val="lt1"/>
          </a:fontRef>
        </p:style>
      </p:pic>
      <p:pic>
        <p:nvPicPr>
          <p:cNvPr id="1034"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084168" y="3492760"/>
            <a:ext cx="2464768" cy="1232384"/>
          </a:xfrm>
          <a:prstGeom prst="rect">
            <a:avLst/>
          </a:prstGeom>
        </p:spPr>
        <p:style>
          <a:lnRef idx="3">
            <a:schemeClr val="lt1"/>
          </a:lnRef>
          <a:fillRef idx="1">
            <a:schemeClr val="accent2"/>
          </a:fillRef>
          <a:effectRef idx="1">
            <a:schemeClr val="accent2"/>
          </a:effectRef>
          <a:fontRef idx="minor">
            <a:schemeClr val="lt1"/>
          </a:fontRef>
        </p:style>
      </p:pic>
      <p:pic>
        <p:nvPicPr>
          <p:cNvPr id="4" name="Immagine 3">
            <a:extLst>
              <a:ext uri="{FF2B5EF4-FFF2-40B4-BE49-F238E27FC236}">
                <a16:creationId xmlns:a16="http://schemas.microsoft.com/office/drawing/2014/main" xmlns="" id="{B3E774C5-F1DD-D847-BE4F-940902B27C88}"/>
              </a:ext>
            </a:extLst>
          </p:cNvPr>
          <p:cNvPicPr>
            <a:picLocks noChangeAspect="1"/>
          </p:cNvPicPr>
          <p:nvPr/>
        </p:nvPicPr>
        <p:blipFill>
          <a:blip r:embed="rId7"/>
          <a:stretch>
            <a:fillRect/>
          </a:stretch>
        </p:blipFill>
        <p:spPr>
          <a:xfrm>
            <a:off x="4139952" y="4293096"/>
            <a:ext cx="2304256" cy="1295739"/>
          </a:xfrm>
          <a:prstGeom prst="rect">
            <a:avLst/>
          </a:prstGeom>
          <a:ln w="28575">
            <a:solidFill>
              <a:schemeClr val="tx1"/>
            </a:solidFill>
          </a:ln>
        </p:spPr>
      </p:pic>
    </p:spTree>
    <p:extLst>
      <p:ext uri="{BB962C8B-B14F-4D97-AF65-F5344CB8AC3E}">
        <p14:creationId xmlns:p14="http://schemas.microsoft.com/office/powerpoint/2010/main" val="14318086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prendevamo sul ridere …</a:t>
            </a:r>
          </a:p>
        </p:txBody>
      </p:sp>
      <p:sp>
        <p:nvSpPr>
          <p:cNvPr id="4" name="Segnaposto contenuto 3"/>
          <p:cNvSpPr>
            <a:spLocks noGrp="1"/>
          </p:cNvSpPr>
          <p:nvPr>
            <p:ph sz="half" idx="1"/>
          </p:nvPr>
        </p:nvSpPr>
        <p:spPr>
          <a:xfrm>
            <a:off x="1009442" y="1700808"/>
            <a:ext cx="3471277" cy="971179"/>
          </a:xfrm>
        </p:spPr>
        <p:txBody>
          <a:bodyPr/>
          <a:lstStyle/>
          <a:p>
            <a:pPr marL="0" indent="0">
              <a:buNone/>
            </a:pPr>
            <a:r>
              <a:rPr lang="it-IT" dirty="0"/>
              <a:t>Il Piemontese tira un sospiro di sollievo …</a:t>
            </a:r>
          </a:p>
        </p:txBody>
      </p:sp>
      <p:sp>
        <p:nvSpPr>
          <p:cNvPr id="5" name="Segnaposto contenuto 4"/>
          <p:cNvSpPr>
            <a:spLocks noGrp="1"/>
          </p:cNvSpPr>
          <p:nvPr>
            <p:ph sz="half" idx="2"/>
          </p:nvPr>
        </p:nvSpPr>
        <p:spPr>
          <a:xfrm>
            <a:off x="4663280" y="1700808"/>
            <a:ext cx="3797152" cy="971179"/>
          </a:xfrm>
        </p:spPr>
        <p:txBody>
          <a:bodyPr/>
          <a:lstStyle/>
          <a:p>
            <a:pPr marL="0" indent="0">
              <a:buNone/>
            </a:pPr>
            <a:r>
              <a:rPr lang="it-IT" dirty="0"/>
              <a:t>Per liberarsi delle code negli uffici, a Forcella (Napoli)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59" y="2708920"/>
            <a:ext cx="3471277" cy="2257353"/>
          </a:xfrm>
          <a:prstGeom prst="rect">
            <a:avLst/>
          </a:prstGeom>
          <a:ln/>
        </p:spPr>
        <p:style>
          <a:lnRef idx="0">
            <a:schemeClr val="accent3"/>
          </a:lnRef>
          <a:fillRef idx="3">
            <a:schemeClr val="accent3"/>
          </a:fillRef>
          <a:effectRef idx="3">
            <a:schemeClr val="accent3"/>
          </a:effectRef>
          <a:fontRef idx="minor">
            <a:schemeClr val="lt1"/>
          </a:fontRef>
        </p:style>
      </p:pic>
      <p:sp>
        <p:nvSpPr>
          <p:cNvPr id="7" name="Segnaposto contenuto 3"/>
          <p:cNvSpPr txBox="1">
            <a:spLocks/>
          </p:cNvSpPr>
          <p:nvPr/>
        </p:nvSpPr>
        <p:spPr>
          <a:xfrm>
            <a:off x="611560" y="5157192"/>
            <a:ext cx="3471277" cy="1224136"/>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it-IT" dirty="0">
                <a:solidFill>
                  <a:srgbClr val="C00000"/>
                </a:solidFill>
              </a:rPr>
              <a:t>Ha letto sul giornale che il coronavirus si trasmette solo attraverso CONTATTI UMANI STRETTI  !!!</a:t>
            </a:r>
          </a:p>
        </p:txBody>
      </p:sp>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1000"/>
                    </a14:imgEffect>
                  </a14:imgLayer>
                </a14:imgProps>
              </a:ext>
              <a:ext uri="{28A0092B-C50C-407E-A947-70E740481C1C}">
                <a14:useLocalDpi xmlns:a14="http://schemas.microsoft.com/office/drawing/2010/main" val="0"/>
              </a:ext>
            </a:extLst>
          </a:blip>
          <a:srcRect/>
          <a:stretch>
            <a:fillRect/>
          </a:stretch>
        </p:blipFill>
        <p:spPr bwMode="auto">
          <a:xfrm>
            <a:off x="4644009" y="2708920"/>
            <a:ext cx="3456384" cy="2302415"/>
          </a:xfrm>
          <a:prstGeom prst="rect">
            <a:avLst/>
          </a:prstGeom>
          <a:ln/>
        </p:spPr>
        <p:style>
          <a:lnRef idx="1">
            <a:schemeClr val="accent3"/>
          </a:lnRef>
          <a:fillRef idx="3">
            <a:schemeClr val="accent3"/>
          </a:fillRef>
          <a:effectRef idx="2">
            <a:schemeClr val="accent3"/>
          </a:effectRef>
          <a:fontRef idx="minor">
            <a:schemeClr val="lt1"/>
          </a:fontRef>
        </p:style>
      </p:pic>
      <p:sp>
        <p:nvSpPr>
          <p:cNvPr id="9" name="Segnaposto contenuto 3"/>
          <p:cNvSpPr txBox="1">
            <a:spLocks/>
          </p:cNvSpPr>
          <p:nvPr/>
        </p:nvSpPr>
        <p:spPr>
          <a:xfrm>
            <a:off x="4658687" y="5157192"/>
            <a:ext cx="3471277" cy="1224136"/>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it-IT" dirty="0">
                <a:solidFill>
                  <a:srgbClr val="C00000"/>
                </a:solidFill>
              </a:rPr>
              <a:t>     … Gennarino affitta</a:t>
            </a:r>
          </a:p>
          <a:p>
            <a:pPr marL="0" indent="0" algn="ctr">
              <a:buFont typeface="Wingdings 2" charset="2"/>
              <a:buNone/>
            </a:pPr>
            <a:r>
              <a:rPr lang="it-IT" dirty="0">
                <a:solidFill>
                  <a:srgbClr val="C00000"/>
                </a:solidFill>
              </a:rPr>
              <a:t>«O’ Cinese ca’ tosse» !!!</a:t>
            </a:r>
          </a:p>
        </p:txBody>
      </p:sp>
    </p:spTree>
    <p:extLst>
      <p:ext uri="{BB962C8B-B14F-4D97-AF65-F5344CB8AC3E}">
        <p14:creationId xmlns:p14="http://schemas.microsoft.com/office/powerpoint/2010/main" val="31286096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edge">
                                      <p:cBhvr>
                                        <p:cTn id="10" dur="2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20" presetClass="entr" presetSubtype="0" fill="hold" nodeType="withEffect">
                                  <p:stCondLst>
                                    <p:cond delay="0"/>
                                  </p:stCondLst>
                                  <p:childTnLst>
                                    <p:set>
                                      <p:cBhvr>
                                        <p:cTn id="31" dur="1" fill="hold">
                                          <p:stCondLst>
                                            <p:cond delay="0"/>
                                          </p:stCondLst>
                                        </p:cTn>
                                        <p:tgtEl>
                                          <p:spTgt spid="3075"/>
                                        </p:tgtEl>
                                        <p:attrNameLst>
                                          <p:attrName>style.visibility</p:attrName>
                                        </p:attrNameLst>
                                      </p:cBhvr>
                                      <p:to>
                                        <p:strVal val="visible"/>
                                      </p:to>
                                    </p:set>
                                    <p:animEffect transition="in" filter="wedge">
                                      <p:cBhvr>
                                        <p:cTn id="32"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683568" y="4733309"/>
            <a:ext cx="2266411" cy="1504003"/>
          </a:xfrm>
        </p:spPr>
        <p:txBody>
          <a:bodyPr/>
          <a:lstStyle/>
          <a:p>
            <a:pPr algn="r"/>
            <a:r>
              <a:rPr lang="it-IT" dirty="0"/>
              <a:t/>
            </a:r>
            <a:br>
              <a:rPr lang="it-IT" dirty="0"/>
            </a:br>
            <a:r>
              <a:rPr lang="it-IT" dirty="0"/>
              <a:t>… e anche     pianto!</a:t>
            </a:r>
          </a:p>
        </p:txBody>
      </p:sp>
      <p:pic>
        <p:nvPicPr>
          <p:cNvPr id="4099"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val="0"/>
              </a:ext>
            </a:extLst>
          </a:blip>
          <a:srcRect/>
          <a:stretch>
            <a:fillRect/>
          </a:stretch>
        </p:blipFill>
        <p:spPr bwMode="auto">
          <a:xfrm>
            <a:off x="343185" y="620688"/>
            <a:ext cx="5978914" cy="39790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2892160"/>
            <a:ext cx="4553731" cy="36822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itolo 4"/>
          <p:cNvSpPr txBox="1">
            <a:spLocks/>
          </p:cNvSpPr>
          <p:nvPr/>
        </p:nvSpPr>
        <p:spPr>
          <a:xfrm>
            <a:off x="6706461" y="620688"/>
            <a:ext cx="2266411" cy="203319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t>Ma poi abbiamo capito …</a:t>
            </a:r>
          </a:p>
        </p:txBody>
      </p:sp>
    </p:spTree>
    <p:extLst>
      <p:ext uri="{BB962C8B-B14F-4D97-AF65-F5344CB8AC3E}">
        <p14:creationId xmlns:p14="http://schemas.microsoft.com/office/powerpoint/2010/main" val="32987082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6" presetClass="entr" presetSubtype="32"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circle(out)">
                                      <p:cBhvr>
                                        <p:cTn id="13" dur="1000"/>
                                        <p:tgtEl>
                                          <p:spTgt spid="4099"/>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5"/>
                                        </p:tgtEl>
                                        <p:attrNameLst>
                                          <p:attrName>ppt_y</p:attrName>
                                        </p:attrNameLst>
                                      </p:cBhvr>
                                      <p:tavLst>
                                        <p:tav tm="0" fmla="#ppt_y+(sin(-2*pi*(1-$))*-#ppt_x+cos(-2*pi*(1-$))*(1-#ppt_y))*(1-$)">
                                          <p:val>
                                            <p:fltVal val="0"/>
                                          </p:val>
                                        </p:tav>
                                        <p:tav tm="100000">
                                          <p:val>
                                            <p:fltVal val="1"/>
                                          </p:val>
                                        </p:tav>
                                      </p:tavLst>
                                    </p:anim>
                                  </p:childTnLst>
                                </p:cTn>
                              </p:par>
                              <p:par>
                                <p:cTn id="22" presetID="6" presetClass="entr" presetSubtype="32"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circle(out)">
                                      <p:cBhvr>
                                        <p:cTn id="24"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rot="19339027">
            <a:off x="101082" y="1782277"/>
            <a:ext cx="552907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i="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Homo </a:t>
            </a:r>
            <a:r>
              <a:rPr lang="it-IT" sz="5400" b="1" i="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humilis</a:t>
            </a:r>
            <a:endParaRPr lang="it-IT" sz="5400" b="1" i="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6644" y="2060848"/>
            <a:ext cx="4325796" cy="429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79512" y="5517232"/>
            <a:ext cx="4027132" cy="523220"/>
          </a:xfrm>
          <a:prstGeom prst="rect">
            <a:avLst/>
          </a:prstGeom>
          <a:noFill/>
        </p:spPr>
        <p:txBody>
          <a:bodyPr wrap="square" rtlCol="0">
            <a:spAutoFit/>
          </a:bodyPr>
          <a:lstStyle/>
          <a:p>
            <a:r>
              <a:rPr lang="it-IT" sz="1400" dirty="0"/>
              <a:t>Sandro Botticelli: Madonna del Magnificat (1485 _ Galleria degli Uffizi _ Firenze)</a:t>
            </a:r>
          </a:p>
        </p:txBody>
      </p:sp>
    </p:spTree>
    <p:extLst>
      <p:ext uri="{BB962C8B-B14F-4D97-AF65-F5344CB8AC3E}">
        <p14:creationId xmlns:p14="http://schemas.microsoft.com/office/powerpoint/2010/main" val="24060943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coro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1805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5672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TM02455610[[fn=Autunno]]</Template>
  <TotalTime>1352</TotalTime>
  <Words>3019</Words>
  <Application>Microsoft Office PowerPoint</Application>
  <PresentationFormat>Presentazione su schermo (4:3)</PresentationFormat>
  <Paragraphs>156</Paragraphs>
  <Slides>28</Slides>
  <Notes>28</Notes>
  <HiddenSlides>0</HiddenSlides>
  <MMClips>0</MMClips>
  <ScaleCrop>false</ScaleCrop>
  <HeadingPairs>
    <vt:vector size="4" baseType="variant">
      <vt:variant>
        <vt:lpstr>Tema</vt:lpstr>
      </vt:variant>
      <vt:variant>
        <vt:i4>1</vt:i4>
      </vt:variant>
      <vt:variant>
        <vt:lpstr>Titoli diapositive</vt:lpstr>
      </vt:variant>
      <vt:variant>
        <vt:i4>28</vt:i4>
      </vt:variant>
    </vt:vector>
  </HeadingPairs>
  <TitlesOfParts>
    <vt:vector size="29" baseType="lpstr">
      <vt:lpstr>Autumn</vt:lpstr>
      <vt:lpstr>Una lettura «sapienziale» dei «segni dei tempi»</vt:lpstr>
      <vt:lpstr>Presentazione standard di PowerPoint</vt:lpstr>
      <vt:lpstr>Presentazione standard di PowerPoint</vt:lpstr>
      <vt:lpstr>COVID-19 mi ha messo in crisi …</vt:lpstr>
      <vt:lpstr>Sempre tragedie «lontane»</vt:lpstr>
      <vt:lpstr>La prendevamo sul ridere …</vt:lpstr>
      <vt:lpstr> … e anche     pianto!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Untori, eroi e martiri: il coronavirus interpella la bioetica</dc:title>
  <dc:subject/>
  <dc:creator>Ugo</dc:creator>
  <cp:keywords/>
  <dc:description/>
  <cp:lastModifiedBy>Ugo</cp:lastModifiedBy>
  <cp:revision>85</cp:revision>
  <cp:lastPrinted>2020-10-03T20:24:45Z</cp:lastPrinted>
  <dcterms:created xsi:type="dcterms:W3CDTF">2020-04-07T09:25:30Z</dcterms:created>
  <dcterms:modified xsi:type="dcterms:W3CDTF">2020-10-05T20:52:46Z</dcterms:modified>
  <cp:category/>
</cp:coreProperties>
</file>